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9" r:id="rId3"/>
    <p:sldId id="271" r:id="rId4"/>
    <p:sldId id="276" r:id="rId5"/>
    <p:sldId id="272" r:id="rId6"/>
    <p:sldId id="275" r:id="rId7"/>
    <p:sldId id="298" r:id="rId8"/>
    <p:sldId id="300" r:id="rId9"/>
    <p:sldId id="301" r:id="rId10"/>
    <p:sldId id="291" r:id="rId11"/>
    <p:sldId id="290" r:id="rId12"/>
    <p:sldId id="288" r:id="rId13"/>
    <p:sldId id="287" r:id="rId14"/>
    <p:sldId id="286" r:id="rId15"/>
    <p:sldId id="285" r:id="rId16"/>
    <p:sldId id="294" r:id="rId17"/>
    <p:sldId id="293" r:id="rId18"/>
    <p:sldId id="297" r:id="rId19"/>
    <p:sldId id="280" r:id="rId20"/>
    <p:sldId id="279" r:id="rId21"/>
    <p:sldId id="262" r:id="rId22"/>
    <p:sldId id="263" r:id="rId23"/>
    <p:sldId id="299" r:id="rId24"/>
    <p:sldId id="267" r:id="rId25"/>
    <p:sldId id="268" r:id="rId26"/>
  </p:sldIdLst>
  <p:sldSz cx="18288000" cy="10287000"/>
  <p:notesSz cx="6858000" cy="9144000"/>
  <p:embeddedFontLst>
    <p:embeddedFont>
      <p:font typeface="方正楷体_GB2312" panose="02010600030101010101" charset="-122"/>
      <p:regular r:id="rId28"/>
    </p:embeddedFont>
    <p:embeddedFont>
      <p:font typeface="Arimo Bold" panose="02010600030101010101" charset="0"/>
      <p:bold r:id="rId29"/>
    </p:embeddedFont>
    <p:embeddedFont>
      <p:font typeface="Calibri" panose="020F0502020204030204"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等线" panose="02010600030101010101" pitchFamily="2" charset="-122"/>
      <p:regular r:id="rId38"/>
      <p:bold r:id="rId39"/>
    </p:embeddedFont>
    <p:embeddedFont>
      <p:font typeface="微软雅黑" panose="020B0503020204020204" pitchFamily="34" charset="-122"/>
      <p:regular r:id="rId40"/>
      <p:bold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Liang" initials="A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B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8" d="100"/>
          <a:sy n="58" d="100"/>
        </p:scale>
        <p:origin x="10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CB014-D1E9-42AE-85D3-6E117E1C0FD4}"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736B3-151B-4D30-92AC-90425A2977A9}" type="slidenum">
              <a:rPr lang="zh-CN" altLang="en-US" smtClean="0"/>
              <a:t>‹#›</a:t>
            </a:fld>
            <a:endParaRPr lang="zh-CN" altLang="en-US"/>
          </a:p>
        </p:txBody>
      </p:sp>
    </p:spTree>
    <p:extLst>
      <p:ext uri="{BB962C8B-B14F-4D97-AF65-F5344CB8AC3E}">
        <p14:creationId xmlns:p14="http://schemas.microsoft.com/office/powerpoint/2010/main" val="351926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tags" Target="../tags/tag8.xml"/><Relationship Id="rId10" Type="http://schemas.openxmlformats.org/officeDocument/2006/relationships/image" Target="../media/image16.jpeg"/><Relationship Id="rId4" Type="http://schemas.openxmlformats.org/officeDocument/2006/relationships/tags" Target="../tags/tag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TextBox 3"/>
          <p:cNvSpPr txBox="1"/>
          <p:nvPr/>
        </p:nvSpPr>
        <p:spPr>
          <a:xfrm>
            <a:off x="3443288" y="6435090"/>
            <a:ext cx="11401425" cy="1349502"/>
          </a:xfrm>
          <a:prstGeom prst="rect">
            <a:avLst/>
          </a:prstGeom>
        </p:spPr>
        <p:txBody>
          <a:bodyPr lIns="0" tIns="0" rIns="0" bIns="0" rtlCol="0" anchor="t">
            <a:spAutoFit/>
          </a:bodyPr>
          <a:lstStyle/>
          <a:p>
            <a:pPr algn="ctr">
              <a:lnSpc>
                <a:spcPts val="5185"/>
              </a:lnSpc>
            </a:pPr>
            <a:r>
              <a:rPr lang="en-US" sz="4800" dirty="0">
                <a:solidFill>
                  <a:srgbClr val="000000"/>
                </a:solidFill>
                <a:latin typeface="Arimo Bold" panose="020B0704020202020204"/>
              </a:rPr>
              <a:t>Banyan Tree Suzhou </a:t>
            </a:r>
            <a:r>
              <a:rPr lang="en-US" sz="4800" dirty="0" err="1">
                <a:solidFill>
                  <a:srgbClr val="000000"/>
                </a:solidFill>
                <a:latin typeface="Arimo Bold" panose="020B0704020202020204"/>
              </a:rPr>
              <a:t>Shishan</a:t>
            </a:r>
            <a:r>
              <a:rPr lang="en-US" sz="4800" dirty="0">
                <a:solidFill>
                  <a:srgbClr val="000000"/>
                </a:solidFill>
                <a:latin typeface="Arimo Bold" panose="020B0704020202020204"/>
              </a:rPr>
              <a:t> </a:t>
            </a:r>
          </a:p>
          <a:p>
            <a:pPr algn="ctr">
              <a:lnSpc>
                <a:spcPts val="5185"/>
              </a:lnSpc>
            </a:pPr>
            <a:r>
              <a:rPr lang="en-US" sz="4800" dirty="0" err="1">
                <a:solidFill>
                  <a:srgbClr val="000000"/>
                </a:solidFill>
                <a:latin typeface="Arimo Bold" panose="020B0704020202020204"/>
              </a:rPr>
              <a:t>Angsana</a:t>
            </a:r>
            <a:r>
              <a:rPr lang="en-US" sz="4800" dirty="0">
                <a:solidFill>
                  <a:srgbClr val="000000"/>
                </a:solidFill>
                <a:latin typeface="Arimo Bold" panose="020B0704020202020204"/>
              </a:rPr>
              <a:t> Suzhou </a:t>
            </a:r>
            <a:r>
              <a:rPr lang="en-US" sz="4800" dirty="0" err="1">
                <a:solidFill>
                  <a:srgbClr val="000000"/>
                </a:solidFill>
                <a:latin typeface="Arimo Bold" panose="020B0704020202020204"/>
              </a:rPr>
              <a:t>Shishan</a:t>
            </a:r>
            <a:r>
              <a:rPr lang="en-US" sz="4800" dirty="0">
                <a:solidFill>
                  <a:srgbClr val="000000"/>
                </a:solidFill>
                <a:latin typeface="Arimo Bold" panose="020B0704020202020204"/>
              </a:rPr>
              <a:t>  </a:t>
            </a:r>
          </a:p>
        </p:txBody>
      </p:sp>
      <p:sp>
        <p:nvSpPr>
          <p:cNvPr id="4" name="TextBox 4"/>
          <p:cNvSpPr txBox="1"/>
          <p:nvPr/>
        </p:nvSpPr>
        <p:spPr>
          <a:xfrm>
            <a:off x="4129088" y="4242435"/>
            <a:ext cx="10029825" cy="1687830"/>
          </a:xfrm>
          <a:prstGeom prst="rect">
            <a:avLst/>
          </a:prstGeom>
        </p:spPr>
        <p:txBody>
          <a:bodyPr lIns="0" tIns="0" rIns="0" bIns="0" rtlCol="0" anchor="t">
            <a:spAutoFit/>
          </a:bodyPr>
          <a:lstStyle/>
          <a:p>
            <a:pPr algn="ctr">
              <a:lnSpc>
                <a:spcPts val="6720"/>
              </a:lnSpc>
            </a:pPr>
            <a:r>
              <a:rPr lang="en-US" sz="4800" dirty="0" err="1">
                <a:solidFill>
                  <a:srgbClr val="000000"/>
                </a:solidFill>
                <a:latin typeface="方正楷体简体" panose="02010601030101010101" pitchFamily="2" charset="-122"/>
                <a:ea typeface="方正楷体简体" panose="02010601030101010101" pitchFamily="2" charset="-122"/>
              </a:rPr>
              <a:t>苏州狮山悦榕庄</a:t>
            </a:r>
            <a:endParaRPr lang="en-US" sz="4800" dirty="0">
              <a:solidFill>
                <a:srgbClr val="000000"/>
              </a:solidFill>
              <a:latin typeface="方正楷体简体" panose="02010601030101010101" pitchFamily="2" charset="-122"/>
              <a:ea typeface="方正楷体简体" panose="02010601030101010101" pitchFamily="2" charset="-122"/>
            </a:endParaRPr>
          </a:p>
          <a:p>
            <a:pPr algn="ctr">
              <a:lnSpc>
                <a:spcPts val="6720"/>
              </a:lnSpc>
            </a:pPr>
            <a:r>
              <a:rPr lang="en-US" sz="4800" dirty="0" err="1">
                <a:solidFill>
                  <a:srgbClr val="000000"/>
                </a:solidFill>
                <a:latin typeface="方正楷体简体" panose="02010601030101010101" pitchFamily="2" charset="-122"/>
                <a:ea typeface="方正楷体简体" panose="02010601030101010101" pitchFamily="2" charset="-122"/>
              </a:rPr>
              <a:t>苏州狮山悦椿酒店</a:t>
            </a:r>
            <a:endParaRPr lang="en-US" sz="4800" dirty="0">
              <a:solidFill>
                <a:srgbClr val="000000"/>
              </a:solidFill>
              <a:latin typeface="方正楷体简体" panose="02010601030101010101" pitchFamily="2" charset="-122"/>
              <a:ea typeface="方正楷体简体" panose="02010601030101010101" pitchFamily="2" charset="-122"/>
            </a:endParaRPr>
          </a:p>
        </p:txBody>
      </p:sp>
      <p:sp>
        <p:nvSpPr>
          <p:cNvPr id="5" name="Freeform 5"/>
          <p:cNvSpPr/>
          <p:nvPr/>
        </p:nvSpPr>
        <p:spPr>
          <a:xfrm>
            <a:off x="13670204" y="-2"/>
            <a:ext cx="4592784" cy="2590802"/>
          </a:xfrm>
          <a:custGeom>
            <a:avLst/>
            <a:gdLst/>
            <a:ahLst/>
            <a:cxnLst/>
            <a:rect l="l" t="t" r="r" b="b"/>
            <a:pathLst>
              <a:path w="4592784" h="2590802">
                <a:moveTo>
                  <a:pt x="0" y="0"/>
                </a:moveTo>
                <a:lnTo>
                  <a:pt x="4592784" y="0"/>
                </a:lnTo>
                <a:lnTo>
                  <a:pt x="4592784" y="2590802"/>
                </a:lnTo>
                <a:lnTo>
                  <a:pt x="0" y="2590802"/>
                </a:lnTo>
                <a:lnTo>
                  <a:pt x="0" y="0"/>
                </a:lnTo>
                <a:close/>
              </a:path>
            </a:pathLst>
          </a:custGeom>
          <a:blipFill>
            <a:blip r:embed="rId3"/>
            <a:stretch>
              <a:fillRect b="-37"/>
            </a:stretch>
          </a:blipFill>
        </p:spPr>
      </p:sp>
      <p:sp>
        <p:nvSpPr>
          <p:cNvPr id="6" name="Freeform 6"/>
          <p:cNvSpPr/>
          <p:nvPr/>
        </p:nvSpPr>
        <p:spPr>
          <a:xfrm>
            <a:off x="9296400" y="4"/>
            <a:ext cx="4398816" cy="2590800"/>
          </a:xfrm>
          <a:custGeom>
            <a:avLst/>
            <a:gdLst/>
            <a:ahLst/>
            <a:cxnLst/>
            <a:rect l="l" t="t" r="r" b="b"/>
            <a:pathLst>
              <a:path w="4398816" h="2590800">
                <a:moveTo>
                  <a:pt x="0" y="0"/>
                </a:moveTo>
                <a:lnTo>
                  <a:pt x="4398816" y="0"/>
                </a:lnTo>
                <a:lnTo>
                  <a:pt x="4398816" y="2590800"/>
                </a:lnTo>
                <a:lnTo>
                  <a:pt x="0" y="2590800"/>
                </a:lnTo>
                <a:lnTo>
                  <a:pt x="0" y="0"/>
                </a:lnTo>
                <a:close/>
              </a:path>
            </a:pathLst>
          </a:custGeom>
          <a:blipFill>
            <a:blip r:embed="rId4"/>
            <a:stretch>
              <a:fillRect r="-39"/>
            </a:stretch>
          </a:blipFill>
        </p:spPr>
      </p:sp>
      <p:sp>
        <p:nvSpPr>
          <p:cNvPr id="7" name="Freeform 7"/>
          <p:cNvSpPr/>
          <p:nvPr/>
        </p:nvSpPr>
        <p:spPr>
          <a:xfrm>
            <a:off x="4734096" y="0"/>
            <a:ext cx="4552532" cy="2590800"/>
          </a:xfrm>
          <a:custGeom>
            <a:avLst/>
            <a:gdLst/>
            <a:ahLst/>
            <a:cxnLst/>
            <a:rect l="l" t="t" r="r" b="b"/>
            <a:pathLst>
              <a:path w="4552532" h="2590800">
                <a:moveTo>
                  <a:pt x="0" y="0"/>
                </a:moveTo>
                <a:lnTo>
                  <a:pt x="4552532" y="0"/>
                </a:lnTo>
                <a:lnTo>
                  <a:pt x="4552532" y="2590800"/>
                </a:lnTo>
                <a:lnTo>
                  <a:pt x="0" y="2590800"/>
                </a:lnTo>
                <a:lnTo>
                  <a:pt x="0" y="0"/>
                </a:lnTo>
                <a:close/>
              </a:path>
            </a:pathLst>
          </a:custGeom>
          <a:blipFill>
            <a:blip r:embed="rId5"/>
            <a:stretch>
              <a:fillRect r="-427"/>
            </a:stretch>
          </a:blipFill>
        </p:spPr>
      </p:sp>
      <p:sp>
        <p:nvSpPr>
          <p:cNvPr id="8" name="Freeform 8"/>
          <p:cNvSpPr/>
          <p:nvPr/>
        </p:nvSpPr>
        <p:spPr>
          <a:xfrm>
            <a:off x="0" y="0"/>
            <a:ext cx="4743868" cy="2590804"/>
          </a:xfrm>
          <a:custGeom>
            <a:avLst/>
            <a:gdLst/>
            <a:ahLst/>
            <a:cxnLst/>
            <a:rect l="l" t="t" r="r" b="b"/>
            <a:pathLst>
              <a:path w="4743868" h="2590804">
                <a:moveTo>
                  <a:pt x="0" y="0"/>
                </a:moveTo>
                <a:lnTo>
                  <a:pt x="4743868" y="0"/>
                </a:lnTo>
                <a:lnTo>
                  <a:pt x="4743868" y="2590804"/>
                </a:lnTo>
                <a:lnTo>
                  <a:pt x="0" y="2590804"/>
                </a:lnTo>
                <a:lnTo>
                  <a:pt x="0" y="0"/>
                </a:lnTo>
                <a:close/>
              </a:path>
            </a:pathLst>
          </a:custGeom>
          <a:blipFill>
            <a:blip r:embed="rId6"/>
            <a:stretch>
              <a:fillRect b="-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p:cNvSpPr txBox="1"/>
          <p:nvPr/>
        </p:nvSpPr>
        <p:spPr>
          <a:xfrm>
            <a:off x="401153" y="299103"/>
            <a:ext cx="8011193" cy="1261884"/>
          </a:xfrm>
          <a:prstGeom prst="rect">
            <a:avLst/>
          </a:prstGeom>
          <a:noFill/>
        </p:spPr>
        <p:txBody>
          <a:bodyPr wrap="square">
            <a:spAutoFit/>
          </a:bodyPr>
          <a:lstStyle/>
          <a:p>
            <a:r>
              <a:rPr lang="zh-CN" altLang="zh-CN" sz="4000" b="1"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餐饮部使命宣言</a:t>
            </a:r>
            <a:endParaRPr lang="en-US" altLang="zh-CN" sz="4000" b="1"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endParaRPr>
          </a:p>
          <a:p>
            <a:r>
              <a:rPr lang="en-US" altLang="zh-CN" sz="2000" dirty="0">
                <a:latin typeface="方正楷体简体" panose="02010601030101010101" pitchFamily="2" charset="-122"/>
                <a:ea typeface="方正楷体简体" panose="02010601030101010101" pitchFamily="2" charset="-122"/>
                <a:cs typeface="Times New Roman" panose="02020603050405020304" pitchFamily="18" charset="0"/>
              </a:rPr>
              <a:t>Food and Beverage Mission Statement</a:t>
            </a:r>
            <a:endParaRPr lang="zh-CN" altLang="zh-CN" sz="4000" b="1"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endParaRPr lang="zh-CN" altLang="zh-CN" sz="16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
        <p:nvSpPr>
          <p:cNvPr id="4" name="标题 1"/>
          <p:cNvSpPr txBox="1">
            <a:spLocks/>
          </p:cNvSpPr>
          <p:nvPr/>
        </p:nvSpPr>
        <p:spPr>
          <a:xfrm>
            <a:off x="401153" y="1462717"/>
            <a:ext cx="17485694" cy="169958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方正楷体简体" panose="02010601030101010101" pitchFamily="2" charset="-122"/>
                <a:ea typeface="方正楷体简体" panose="02010601030101010101" pitchFamily="2" charset="-122"/>
                <a:cs typeface="Times New Roman" panose="02020603050405020304" pitchFamily="18" charset="0"/>
              </a:rPr>
              <a:t>Food and Beverage Mission Statement: “We want to be known for consistently exceeding guest expectations and providing unforgettable experiences by </a:t>
            </a:r>
            <a:r>
              <a:rPr lang="en-US" altLang="zh-CN" sz="2400" dirty="0">
                <a:latin typeface="方正楷体简体" panose="02010601030101010101" pitchFamily="2" charset="-122"/>
                <a:ea typeface="方正楷体简体" panose="02010601030101010101" pitchFamily="2" charset="-122"/>
                <a:cs typeface="Times New Roman" panose="02020603050405020304" pitchFamily="18" charset="0"/>
              </a:rPr>
              <a:t>luxury cuisine with </a:t>
            </a:r>
            <a:r>
              <a:rPr lang="en-US" sz="2400" dirty="0">
                <a:latin typeface="方正楷体简体" panose="02010601030101010101" pitchFamily="2" charset="-122"/>
                <a:ea typeface="方正楷体简体" panose="02010601030101010101" pitchFamily="2" charset="-122"/>
                <a:cs typeface="Times New Roman" panose="02020603050405020304" pitchFamily="18" charset="0"/>
              </a:rPr>
              <a:t>being innovative</a:t>
            </a:r>
            <a:r>
              <a:rPr lang="en-US" altLang="zh-CN" sz="2400" dirty="0">
                <a:latin typeface="方正楷体简体" panose="02010601030101010101" pitchFamily="2" charset="-122"/>
                <a:ea typeface="方正楷体简体" panose="02010601030101010101" pitchFamily="2" charset="-122"/>
                <a:cs typeface="Times New Roman" panose="02020603050405020304" pitchFamily="18" charset="0"/>
              </a:rPr>
              <a:t> </a:t>
            </a:r>
            <a:r>
              <a:rPr lang="en-US" sz="2400" dirty="0">
                <a:latin typeface="方正楷体简体" panose="02010601030101010101" pitchFamily="2" charset="-122"/>
                <a:ea typeface="方正楷体简体" panose="02010601030101010101" pitchFamily="2" charset="-122"/>
                <a:cs typeface="Times New Roman" panose="02020603050405020304" pitchFamily="18" charset="0"/>
              </a:rPr>
              <a:t>and creative, drawing on our unique locations and our associates cultural diversity while being profitable and enhancing the romance of travel.</a:t>
            </a:r>
            <a:br>
              <a:rPr lang="en-US" sz="2400" dirty="0">
                <a:latin typeface="方正楷体简体" panose="02010601030101010101" pitchFamily="2" charset="-122"/>
                <a:ea typeface="方正楷体简体" panose="02010601030101010101" pitchFamily="2" charset="-122"/>
                <a:cs typeface="Times New Roman" panose="02020603050405020304" pitchFamily="18" charset="0"/>
              </a:rPr>
            </a:br>
            <a:r>
              <a:rPr lang="zh-CN" altLang="en-US" sz="2400" dirty="0">
                <a:latin typeface="方正楷体简体" panose="02010601030101010101" pitchFamily="2" charset="-122"/>
                <a:ea typeface="方正楷体简体" panose="02010601030101010101" pitchFamily="2" charset="-122"/>
                <a:cs typeface="Times New Roman" panose="02020603050405020304" pitchFamily="18" charset="0"/>
              </a:rPr>
              <a:t>餐饮部使命宣言：“我们希望通过创新和创造力的奢华菜品，利用我们独特的地理位置和员工的文化多样性，不断超越客人的期望，提供难忘的体验，同时实现盈利，增强旅行的浪漫。</a:t>
            </a:r>
          </a:p>
        </p:txBody>
      </p:sp>
      <p:pic>
        <p:nvPicPr>
          <p:cNvPr id="5" name="图片 4" descr="盘子上的甜点&#10;&#10;描述已自动生成"/>
          <p:cNvPicPr>
            <a:picLocks noChangeAspect="1"/>
          </p:cNvPicPr>
          <p:nvPr/>
        </p:nvPicPr>
        <p:blipFill rotWithShape="1">
          <a:blip r:embed="rId3" cstate="print">
            <a:extLst>
              <a:ext uri="{28A0092B-C50C-407E-A947-70E740481C1C}">
                <a14:useLocalDpi xmlns:a14="http://schemas.microsoft.com/office/drawing/2010/main"/>
              </a:ext>
            </a:extLst>
          </a:blip>
          <a:srcRect l="14886" r="18389"/>
          <a:stretch>
            <a:fillRect/>
          </a:stretch>
        </p:blipFill>
        <p:spPr>
          <a:xfrm>
            <a:off x="1905000" y="3574201"/>
            <a:ext cx="4226448" cy="4435247"/>
          </a:xfrm>
          <a:prstGeom prst="rect">
            <a:avLst/>
          </a:prstGeom>
        </p:spPr>
      </p:pic>
      <p:pic>
        <p:nvPicPr>
          <p:cNvPr id="6" name="图片 5" descr="桌子上盘子里的食物&#10;&#10;描述已自动生成"/>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9757" y="3574202"/>
            <a:ext cx="3113558" cy="4435254"/>
          </a:xfrm>
          <a:prstGeom prst="rect">
            <a:avLst/>
          </a:prstGeom>
        </p:spPr>
      </p:pic>
      <p:pic>
        <p:nvPicPr>
          <p:cNvPr id="7" name="图片 6" descr="盘子里有食物&#10;&#10;描述已自动生成"/>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87757" y="3574189"/>
            <a:ext cx="2897313" cy="4435259"/>
          </a:xfrm>
          <a:prstGeom prst="rect">
            <a:avLst/>
          </a:prstGeom>
        </p:spPr>
      </p:pic>
      <p:pic>
        <p:nvPicPr>
          <p:cNvPr id="8" name="图片 7" descr="盘子上的甜点&#10;&#10;描述已自动生成"/>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39511" y="3603834"/>
            <a:ext cx="3301867" cy="4435266"/>
          </a:xfrm>
          <a:prstGeom prst="rect">
            <a:avLst/>
          </a:prstGeom>
        </p:spPr>
      </p:pic>
    </p:spTree>
    <p:extLst>
      <p:ext uri="{BB962C8B-B14F-4D97-AF65-F5344CB8AC3E}">
        <p14:creationId xmlns:p14="http://schemas.microsoft.com/office/powerpoint/2010/main" val="12878584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Text Box 5"/>
          <p:cNvSpPr txBox="1">
            <a:spLocks noChangeArrowheads="1"/>
          </p:cNvSpPr>
          <p:nvPr/>
        </p:nvSpPr>
        <p:spPr bwMode="auto">
          <a:xfrm>
            <a:off x="11112652" y="670071"/>
            <a:ext cx="5422747" cy="20350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Papyrus" panose="020B0602040200020303" pitchFamily="66" charset="0"/>
                <a:ea typeface="MS PGothic" panose="020B0600070205080204" pitchFamily="34" charset="-128"/>
              </a:defRPr>
            </a:lvl1pPr>
            <a:lvl2pPr marL="742950" indent="-285750">
              <a:defRPr sz="2400">
                <a:solidFill>
                  <a:schemeClr val="tx1"/>
                </a:solidFill>
                <a:latin typeface="Papyrus" panose="020B0602040200020303" pitchFamily="66" charset="0"/>
                <a:ea typeface="MS PGothic" panose="020B0600070205080204" pitchFamily="34" charset="-128"/>
              </a:defRPr>
            </a:lvl2pPr>
            <a:lvl3pPr marL="1143000" indent="-228600">
              <a:defRPr sz="2400">
                <a:solidFill>
                  <a:schemeClr val="tx1"/>
                </a:solidFill>
                <a:latin typeface="Papyrus" panose="020B0602040200020303" pitchFamily="66" charset="0"/>
                <a:ea typeface="MS PGothic" panose="020B0600070205080204" pitchFamily="34" charset="-128"/>
              </a:defRPr>
            </a:lvl3pPr>
            <a:lvl4pPr marL="1600200" indent="-228600">
              <a:defRPr sz="2400">
                <a:solidFill>
                  <a:schemeClr val="tx1"/>
                </a:solidFill>
                <a:latin typeface="Papyrus" panose="020B0602040200020303" pitchFamily="66" charset="0"/>
                <a:ea typeface="MS PGothic" panose="020B0600070205080204" pitchFamily="34" charset="-128"/>
              </a:defRPr>
            </a:lvl4pPr>
            <a:lvl5pPr marL="2057400" indent="-228600">
              <a:defRPr sz="2400">
                <a:solidFill>
                  <a:schemeClr val="tx1"/>
                </a:solidFill>
                <a:latin typeface="Papyrus" panose="020B0602040200020303" pitchFamily="66"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9pPr>
          </a:lstStyle>
          <a:p>
            <a:pPr>
              <a:lnSpc>
                <a:spcPct val="90000"/>
              </a:lnSpc>
              <a:spcBef>
                <a:spcPct val="0"/>
              </a:spcBef>
              <a:spcAft>
                <a:spcPts val="600"/>
              </a:spcAft>
            </a:pPr>
            <a:r>
              <a:rPr lang="en-US" altLang="en-US" sz="3200" b="1" kern="100" dirty="0">
                <a:latin typeface="方正楷体简体" panose="02010601030101010101" pitchFamily="2" charset="-122"/>
                <a:ea typeface="方正楷体简体" panose="02010601030101010101" pitchFamily="2" charset="-122"/>
              </a:rPr>
              <a:t>F&amp;B Philosophy and Goals</a:t>
            </a:r>
          </a:p>
          <a:p>
            <a:pPr>
              <a:lnSpc>
                <a:spcPct val="90000"/>
              </a:lnSpc>
              <a:spcBef>
                <a:spcPct val="0"/>
              </a:spcBef>
              <a:spcAft>
                <a:spcPts val="600"/>
              </a:spcAft>
            </a:pPr>
            <a:r>
              <a:rPr lang="zh-CN" altLang="en-US" sz="3200" b="1" kern="100" dirty="0">
                <a:latin typeface="方正楷体简体" panose="02010601030101010101" pitchFamily="2" charset="-122"/>
                <a:ea typeface="方正楷体简体" panose="02010601030101010101" pitchFamily="2" charset="-122"/>
              </a:rPr>
              <a:t>餐饮哲学及目标</a:t>
            </a:r>
            <a:endParaRPr lang="en-US" altLang="en-US" sz="3200" b="1" kern="100" dirty="0">
              <a:latin typeface="方正楷体简体" panose="02010601030101010101" pitchFamily="2" charset="-122"/>
              <a:ea typeface="方正楷体简体" panose="02010601030101010101" pitchFamily="2" charset="-122"/>
            </a:endParaRPr>
          </a:p>
        </p:txBody>
      </p:sp>
      <p:pic>
        <p:nvPicPr>
          <p:cNvPr id="4" name="图片 3" descr="杯子里有饮料&#10;&#10;描述已自动生成"/>
          <p:cNvPicPr>
            <a:picLocks noChangeAspect="1"/>
          </p:cNvPicPr>
          <p:nvPr/>
        </p:nvPicPr>
        <p:blipFill rotWithShape="1">
          <a:blip r:embed="rId3">
            <a:extLst>
              <a:ext uri="{28A0092B-C50C-407E-A947-70E740481C1C}">
                <a14:useLocalDpi xmlns:a14="http://schemas.microsoft.com/office/drawing/2010/main"/>
              </a:ext>
            </a:extLst>
          </a:blip>
          <a:srcRect l="36674" r="18264"/>
          <a:stretch>
            <a:fillRect/>
          </a:stretch>
        </p:blipFill>
        <p:spPr>
          <a:xfrm>
            <a:off x="0" y="89363"/>
            <a:ext cx="2743239" cy="4063537"/>
          </a:xfrm>
          <a:prstGeom prst="rect">
            <a:avLst/>
          </a:prstGeom>
        </p:spPr>
      </p:pic>
      <p:pic>
        <p:nvPicPr>
          <p:cNvPr id="5" name="图片 4" descr="桌子上的花瓶里插着吸管&#10;&#10;描述已自动生成"/>
          <p:cNvPicPr>
            <a:picLocks noChangeAspect="1"/>
          </p:cNvPicPr>
          <p:nvPr/>
        </p:nvPicPr>
        <p:blipFill rotWithShape="1">
          <a:blip r:embed="rId4">
            <a:extLst>
              <a:ext uri="{28A0092B-C50C-407E-A947-70E740481C1C}">
                <a14:useLocalDpi xmlns:a14="http://schemas.microsoft.com/office/drawing/2010/main"/>
              </a:ext>
            </a:extLst>
          </a:blip>
          <a:srcRect l="6563" r="1418" b="-1"/>
          <a:stretch>
            <a:fillRect/>
          </a:stretch>
        </p:blipFill>
        <p:spPr>
          <a:xfrm>
            <a:off x="0" y="4051763"/>
            <a:ext cx="2729576" cy="4063537"/>
          </a:xfrm>
          <a:prstGeom prst="rect">
            <a:avLst/>
          </a:prstGeom>
        </p:spPr>
      </p:pic>
      <p:pic>
        <p:nvPicPr>
          <p:cNvPr id="6" name="图片 5" descr="桌子上有杯啤酒&#10;&#10;描述已自动生成"/>
          <p:cNvPicPr>
            <a:picLocks noChangeAspect="1"/>
          </p:cNvPicPr>
          <p:nvPr/>
        </p:nvPicPr>
        <p:blipFill rotWithShape="1">
          <a:blip r:embed="rId5">
            <a:extLst>
              <a:ext uri="{28A0092B-C50C-407E-A947-70E740481C1C}">
                <a14:useLocalDpi xmlns:a14="http://schemas.microsoft.com/office/drawing/2010/main"/>
              </a:ext>
            </a:extLst>
          </a:blip>
          <a:srcRect l="934" r="7569" b="1874"/>
          <a:stretch/>
        </p:blipFill>
        <p:spPr>
          <a:xfrm>
            <a:off x="2799918" y="89363"/>
            <a:ext cx="7468150" cy="7974696"/>
          </a:xfrm>
          <a:prstGeom prst="rect">
            <a:avLst/>
          </a:prstGeom>
        </p:spPr>
      </p:pic>
      <p:sp>
        <p:nvSpPr>
          <p:cNvPr id="7" name="Text Box 4"/>
          <p:cNvSpPr txBox="1">
            <a:spLocks noChangeArrowheads="1"/>
          </p:cNvSpPr>
          <p:nvPr/>
        </p:nvSpPr>
        <p:spPr bwMode="auto">
          <a:xfrm>
            <a:off x="11112653" y="2705100"/>
            <a:ext cx="6292730" cy="44956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defRPr sz="2400">
                <a:solidFill>
                  <a:schemeClr val="tx1"/>
                </a:solidFill>
                <a:latin typeface="Papyrus" panose="020B0602040200020303" pitchFamily="66" charset="0"/>
                <a:ea typeface="MS PGothic" panose="020B0600070205080204" pitchFamily="34" charset="-128"/>
              </a:defRPr>
            </a:lvl1pPr>
            <a:lvl2pPr marL="742950" indent="-285750">
              <a:defRPr sz="2400">
                <a:solidFill>
                  <a:schemeClr val="tx1"/>
                </a:solidFill>
                <a:latin typeface="Papyrus" panose="020B0602040200020303" pitchFamily="66" charset="0"/>
                <a:ea typeface="MS PGothic" panose="020B0600070205080204" pitchFamily="34" charset="-128"/>
              </a:defRPr>
            </a:lvl2pPr>
            <a:lvl3pPr marL="1143000" indent="-228600">
              <a:defRPr sz="2400">
                <a:solidFill>
                  <a:schemeClr val="tx1"/>
                </a:solidFill>
                <a:latin typeface="Papyrus" panose="020B0602040200020303" pitchFamily="66" charset="0"/>
                <a:ea typeface="MS PGothic" panose="020B0600070205080204" pitchFamily="34" charset="-128"/>
              </a:defRPr>
            </a:lvl3pPr>
            <a:lvl4pPr marL="1600200" indent="-228600">
              <a:defRPr sz="2400">
                <a:solidFill>
                  <a:schemeClr val="tx1"/>
                </a:solidFill>
                <a:latin typeface="Papyrus" panose="020B0602040200020303" pitchFamily="66" charset="0"/>
                <a:ea typeface="MS PGothic" panose="020B0600070205080204" pitchFamily="34" charset="-128"/>
              </a:defRPr>
            </a:lvl4pPr>
            <a:lvl5pPr marL="2057400" indent="-228600">
              <a:defRPr sz="2400">
                <a:solidFill>
                  <a:schemeClr val="tx1"/>
                </a:solidFill>
                <a:latin typeface="Papyrus" panose="020B0602040200020303" pitchFamily="66"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Papyrus" panose="020B0602040200020303" pitchFamily="66" charset="0"/>
                <a:ea typeface="MS PGothic" panose="020B0600070205080204" pitchFamily="34" charset="-128"/>
              </a:defRPr>
            </a:lvl9pPr>
          </a:lstStyle>
          <a:p>
            <a:pPr>
              <a:lnSpc>
                <a:spcPct val="90000"/>
              </a:lnSpc>
              <a:spcBef>
                <a:spcPct val="50000"/>
              </a:spcBef>
            </a:pPr>
            <a:r>
              <a:rPr lang="en-US" altLang="en-US" sz="2800" dirty="0">
                <a:latin typeface="Times New Roman" panose="02020603050405020304" pitchFamily="18" charset="0"/>
                <a:ea typeface="+mn-ea"/>
                <a:cs typeface="Times New Roman" panose="02020603050405020304" pitchFamily="18" charset="0"/>
              </a:rPr>
              <a:t>Offering the highest quality of products prepared and presented in the  best possible way</a:t>
            </a:r>
            <a:endParaRPr lang="en-US" altLang="zh-CN" sz="2800" dirty="0">
              <a:latin typeface="Times New Roman" panose="02020603050405020304" pitchFamily="18" charset="0"/>
              <a:ea typeface="+mn-ea"/>
              <a:cs typeface="Times New Roman" panose="02020603050405020304" pitchFamily="18" charset="0"/>
            </a:endParaRPr>
          </a:p>
          <a:p>
            <a:pPr>
              <a:lnSpc>
                <a:spcPct val="90000"/>
              </a:lnSpc>
              <a:spcBef>
                <a:spcPct val="50000"/>
              </a:spcBef>
            </a:pPr>
            <a:r>
              <a:rPr lang="zh-CN" altLang="en-US" sz="2800" dirty="0">
                <a:latin typeface="宋体" panose="02010600030101010101" pitchFamily="2" charset="-122"/>
                <a:ea typeface="宋体" panose="02010600030101010101" pitchFamily="2" charset="-122"/>
              </a:rPr>
              <a:t>为您尽可能地精心烹饪高质量的食物</a:t>
            </a:r>
          </a:p>
          <a:p>
            <a:pPr>
              <a:lnSpc>
                <a:spcPct val="90000"/>
              </a:lnSpc>
              <a:spcBef>
                <a:spcPct val="50000"/>
              </a:spcBef>
            </a:pPr>
            <a:r>
              <a:rPr lang="en-US" altLang="zh-CN" sz="2800" dirty="0">
                <a:latin typeface="Times New Roman" panose="02020603050405020304" pitchFamily="18" charset="0"/>
                <a:ea typeface="+mn-ea"/>
                <a:cs typeface="Times New Roman" panose="02020603050405020304" pitchFamily="18" charset="0"/>
              </a:rPr>
              <a:t>Provide the best service focusing on attention to details</a:t>
            </a:r>
          </a:p>
          <a:p>
            <a:pPr>
              <a:lnSpc>
                <a:spcPct val="90000"/>
              </a:lnSpc>
              <a:spcBef>
                <a:spcPct val="50000"/>
              </a:spcBef>
            </a:pPr>
            <a:r>
              <a:rPr lang="zh-CN" altLang="en-US" sz="2800" dirty="0">
                <a:latin typeface="宋体" panose="02010600030101010101" pitchFamily="2" charset="-122"/>
                <a:ea typeface="宋体" panose="02010600030101010101" pitchFamily="2" charset="-122"/>
              </a:rPr>
              <a:t>每个细节为您提供细节的服务</a:t>
            </a:r>
          </a:p>
        </p:txBody>
      </p:sp>
    </p:spTree>
    <p:extLst>
      <p:ext uri="{BB962C8B-B14F-4D97-AF65-F5344CB8AC3E}">
        <p14:creationId xmlns:p14="http://schemas.microsoft.com/office/powerpoint/2010/main" val="32351535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3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p:cNvSpPr txBox="1"/>
          <p:nvPr/>
        </p:nvSpPr>
        <p:spPr>
          <a:xfrm>
            <a:off x="477714" y="250284"/>
            <a:ext cx="6411595" cy="871220"/>
          </a:xfrm>
          <a:prstGeom prst="rect">
            <a:avLst/>
          </a:prstGeom>
          <a:noFill/>
        </p:spPr>
        <p:txBody>
          <a:bodyPr wrap="square">
            <a:noAutofit/>
          </a:bodyPr>
          <a:lstStyle/>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Section Introduction            </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各分部概况介绍</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l"/>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12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
        <p:nvSpPr>
          <p:cNvPr id="4" name="文本框 3"/>
          <p:cNvSpPr txBox="1"/>
          <p:nvPr/>
        </p:nvSpPr>
        <p:spPr>
          <a:xfrm>
            <a:off x="452314" y="1589025"/>
            <a:ext cx="6095064" cy="523220"/>
          </a:xfrm>
          <a:prstGeom prst="rect">
            <a:avLst/>
          </a:prstGeom>
          <a:noFill/>
        </p:spPr>
        <p:txBody>
          <a:bodyPr wrap="square">
            <a:spAutoFit/>
          </a:bodyPr>
          <a:lstStyle/>
          <a:p>
            <a:pPr marL="0" indent="0">
              <a:buNone/>
            </a:pPr>
            <a:r>
              <a:rPr lang="en-US" altLang="zh-CN" sz="2800" u="sng" dirty="0">
                <a:solidFill>
                  <a:schemeClr val="tx1"/>
                </a:solidFill>
                <a:latin typeface="+mn-ea"/>
                <a:cs typeface="Kaiti SC Regular" panose="02010600040101010101" charset="-122"/>
              </a:rPr>
              <a:t>BT </a:t>
            </a:r>
            <a:r>
              <a:rPr lang="zh-CN" altLang="en-US" sz="2800" u="sng" dirty="0">
                <a:solidFill>
                  <a:schemeClr val="tx1"/>
                </a:solidFill>
                <a:latin typeface="+mn-ea"/>
                <a:cs typeface="Kaiti SC Regular" panose="02010600040101010101" charset="-122"/>
              </a:rPr>
              <a:t>Lobby Lounge 悦榕大堂吧</a:t>
            </a:r>
            <a:r>
              <a:rPr lang="en-US" altLang="zh-CN" sz="2800" b="1" u="sng" dirty="0">
                <a:solidFill>
                  <a:schemeClr val="tx1"/>
                </a:solidFill>
                <a:latin typeface="+mn-ea"/>
                <a:cs typeface="方正楷体简体" charset="0"/>
              </a:rPr>
              <a:t> </a:t>
            </a:r>
            <a:endParaRPr lang="en-US" altLang="zh-CN" sz="2800" dirty="0">
              <a:solidFill>
                <a:schemeClr val="tx1"/>
              </a:solidFill>
              <a:latin typeface="+mn-ea"/>
              <a:cs typeface="方正楷体简体" charset="0"/>
              <a:sym typeface="+mn-ea"/>
            </a:endParaRPr>
          </a:p>
        </p:txBody>
      </p:sp>
      <p:sp>
        <p:nvSpPr>
          <p:cNvPr id="5" name="内容占位符 7"/>
          <p:cNvSpPr txBox="1">
            <a:spLocks/>
          </p:cNvSpPr>
          <p:nvPr/>
        </p:nvSpPr>
        <p:spPr>
          <a:xfrm>
            <a:off x="452314" y="2656005"/>
            <a:ext cx="12055475" cy="393128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latin typeface="+mn-ea"/>
                <a:cs typeface="Kaiti SC Regular" panose="02010600040101010101" charset="-122"/>
              </a:rPr>
              <a:t>主营内容：</a:t>
            </a:r>
            <a:endParaRPr lang="en-US" altLang="zh-CN" sz="2400" dirty="0">
              <a:latin typeface="+mn-ea"/>
              <a:cs typeface="Kaiti SC Regular" panose="02010600040101010101" charset="-122"/>
            </a:endParaRPr>
          </a:p>
          <a:p>
            <a:pPr marL="0" indent="0">
              <a:buFont typeface="Arial" panose="020B0604020202020204" pitchFamily="34" charset="0"/>
              <a:buNone/>
            </a:pPr>
            <a:r>
              <a:rPr lang="zh-CN" altLang="en-US" sz="2400" dirty="0">
                <a:latin typeface="+mn-ea"/>
                <a:cs typeface="Kaiti SC Regular" panose="02010600040101010101" charset="-122"/>
              </a:rPr>
              <a:t>     狮山主题下午茶，咖啡，甜点等</a:t>
            </a:r>
            <a:r>
              <a:rPr lang="en-US" altLang="zh-CN" sz="2400" dirty="0">
                <a:latin typeface="+mn-ea"/>
                <a:cs typeface="Kaiti SC Regular" panose="02010600040101010101" charset="-122"/>
              </a:rPr>
              <a:t> </a:t>
            </a:r>
            <a:r>
              <a:rPr lang="en-US" altLang="zh-CN" sz="2400" dirty="0" err="1">
                <a:latin typeface="+mn-ea"/>
                <a:cs typeface="Segoe UI" panose="020B0502040204020203" pitchFamily="34" charset="0"/>
                <a:sym typeface="+mn-ea"/>
              </a:rPr>
              <a:t>Shishan</a:t>
            </a:r>
            <a:r>
              <a:rPr lang="en-US" altLang="zh-CN" sz="2400" dirty="0">
                <a:latin typeface="+mn-ea"/>
                <a:cs typeface="Segoe UI" panose="020B0502040204020203" pitchFamily="34" charset="0"/>
                <a:sym typeface="+mn-ea"/>
              </a:rPr>
              <a:t> Mountain Theme Afternoon Tea,     </a:t>
            </a:r>
          </a:p>
          <a:p>
            <a:pPr marL="0" indent="0">
              <a:buFont typeface="Arial" panose="020B0604020202020204" pitchFamily="34" charset="0"/>
              <a:buNone/>
            </a:pPr>
            <a:r>
              <a:rPr lang="en-US" altLang="zh-CN" sz="2400" dirty="0">
                <a:latin typeface="+mn-ea"/>
                <a:cs typeface="Segoe UI" panose="020B0502040204020203" pitchFamily="34" charset="0"/>
                <a:sym typeface="+mn-ea"/>
              </a:rPr>
              <a:t>     coffee, dessert </a:t>
            </a:r>
            <a:r>
              <a:rPr lang="en-US" altLang="zh-CN" sz="2400" dirty="0" err="1">
                <a:latin typeface="+mn-ea"/>
                <a:cs typeface="Segoe UI" panose="020B0502040204020203" pitchFamily="34" charset="0"/>
                <a:sym typeface="+mn-ea"/>
              </a:rPr>
              <a:t>etc</a:t>
            </a:r>
            <a:endParaRPr lang="en-US" altLang="zh-CN" sz="2400" dirty="0">
              <a:latin typeface="+mn-ea"/>
              <a:cs typeface="Segoe UI" panose="020B0502040204020203" pitchFamily="34" charset="0"/>
            </a:endParaRPr>
          </a:p>
          <a:p>
            <a:pPr marL="0" indent="0">
              <a:buFont typeface="Arial" panose="020B0604020202020204" pitchFamily="34" charset="0"/>
              <a:buNone/>
            </a:pPr>
            <a:endParaRPr lang="en-US" altLang="zh-CN" sz="2400" dirty="0">
              <a:latin typeface="+mn-ea"/>
              <a:cs typeface="Kaiti SC Regular" panose="02010600040101010101" charset="-122"/>
            </a:endParaRPr>
          </a:p>
          <a:p>
            <a:r>
              <a:rPr lang="zh-CN" altLang="en-US" sz="2400" dirty="0">
                <a:latin typeface="+mn-ea"/>
                <a:cs typeface="Kaiti SC Regular" panose="02010600040101010101" charset="-122"/>
              </a:rPr>
              <a:t>提供表演：</a:t>
            </a:r>
            <a:endParaRPr lang="en-US" altLang="zh-CN" sz="2400" dirty="0">
              <a:latin typeface="+mn-ea"/>
              <a:cs typeface="Kaiti SC Regular" panose="02010600040101010101" charset="-122"/>
            </a:endParaRPr>
          </a:p>
          <a:p>
            <a:pPr marL="0" indent="0">
              <a:buFont typeface="Arial" panose="020B0604020202020204" pitchFamily="34" charset="0"/>
              <a:buNone/>
            </a:pPr>
            <a:r>
              <a:rPr lang="zh-CN" altLang="en-US" sz="2400" dirty="0">
                <a:latin typeface="+mn-ea"/>
                <a:cs typeface="Kaiti SC Regular" panose="02010600040101010101" charset="-122"/>
              </a:rPr>
              <a:t>     评弹，萨克斯</a:t>
            </a:r>
            <a:r>
              <a:rPr lang="en-US" altLang="zh-CN" sz="2400" dirty="0">
                <a:latin typeface="+mn-ea"/>
                <a:cs typeface="Kaiti SC Regular" panose="02010600040101010101" charset="-122"/>
              </a:rPr>
              <a:t> </a:t>
            </a:r>
            <a:r>
              <a:rPr lang="en-US" altLang="zh-CN" sz="2400" dirty="0" err="1">
                <a:latin typeface="+mn-ea"/>
                <a:sym typeface="+mn-ea"/>
              </a:rPr>
              <a:t>Pingtan</a:t>
            </a:r>
            <a:r>
              <a:rPr lang="en-US" altLang="zh-CN" sz="2400" dirty="0">
                <a:latin typeface="+mn-ea"/>
                <a:sym typeface="+mn-ea"/>
              </a:rPr>
              <a:t>, Saxophone Performance</a:t>
            </a:r>
            <a:endParaRPr lang="en-US" altLang="zh-CN" sz="2400" dirty="0">
              <a:latin typeface="+mn-ea"/>
              <a:cs typeface="Kaiti SC Regular" panose="02010600040101010101" charset="-122"/>
            </a:endParaRPr>
          </a:p>
          <a:p>
            <a:pPr marL="0" indent="0">
              <a:buFont typeface="Arial" panose="020B0604020202020204" pitchFamily="34" charset="0"/>
              <a:buNone/>
            </a:pPr>
            <a:r>
              <a:rPr lang="en-US" altLang="zh-CN" sz="2400" dirty="0">
                <a:latin typeface="+mn-ea"/>
                <a:cs typeface="Kaiti SC Regular" panose="02010600040101010101" charset="-122"/>
              </a:rPr>
              <a:t>     </a:t>
            </a:r>
            <a:r>
              <a:rPr lang="zh-CN" altLang="en-US" sz="2400" dirty="0">
                <a:latin typeface="+mn-ea"/>
                <a:cs typeface="Kaiti SC Regular" panose="02010600040101010101" charset="-122"/>
              </a:rPr>
              <a:t>传递非遗文化，情感交流</a:t>
            </a:r>
            <a:r>
              <a:rPr lang="en-US" altLang="zh-CN" sz="2400" dirty="0">
                <a:latin typeface="+mn-ea"/>
                <a:cs typeface="Kaiti SC Regular" panose="02010600040101010101" charset="-122"/>
              </a:rPr>
              <a:t> C</a:t>
            </a:r>
            <a:r>
              <a:rPr lang="zh-CN" altLang="en-US" sz="2400" dirty="0">
                <a:latin typeface="+mn-ea"/>
                <a:cs typeface="Kaiti SC Regular" panose="02010600040101010101" charset="-122"/>
              </a:rPr>
              <a:t>onvey the </a:t>
            </a:r>
            <a:r>
              <a:rPr lang="en-US" altLang="zh-CN" sz="2400" dirty="0" err="1">
                <a:latin typeface="+mn-ea"/>
                <a:cs typeface="Kaiti SC Regular" panose="02010600040101010101" charset="-122"/>
              </a:rPr>
              <a:t>i</a:t>
            </a:r>
            <a:r>
              <a:rPr lang="zh-CN" altLang="en-US" sz="2400" dirty="0">
                <a:latin typeface="+mn-ea"/>
                <a:cs typeface="Kaiti SC Regular" panose="02010600040101010101" charset="-122"/>
              </a:rPr>
              <a:t>ntangible</a:t>
            </a:r>
            <a:r>
              <a:rPr lang="en-US" altLang="zh-CN" sz="2400" dirty="0">
                <a:latin typeface="+mn-ea"/>
                <a:cs typeface="Kaiti SC Regular" panose="02010600040101010101" charset="-122"/>
              </a:rPr>
              <a:t> </a:t>
            </a:r>
            <a:r>
              <a:rPr lang="zh-CN" altLang="en-US" sz="2400" dirty="0">
                <a:latin typeface="+mn-ea"/>
                <a:cs typeface="Kaiti SC Regular" panose="02010600040101010101" charset="-122"/>
              </a:rPr>
              <a:t>cultural、</a:t>
            </a:r>
            <a:endParaRPr lang="en-US" altLang="zh-CN" sz="2400" dirty="0">
              <a:latin typeface="+mn-ea"/>
              <a:cs typeface="Kaiti SC Regular" panose="02010600040101010101" charset="-122"/>
            </a:endParaRPr>
          </a:p>
          <a:p>
            <a:pPr marL="0" indent="0">
              <a:buFont typeface="Arial" panose="020B0604020202020204" pitchFamily="34" charset="0"/>
              <a:buNone/>
            </a:pPr>
            <a:r>
              <a:rPr lang="en-US" altLang="zh-CN" sz="2400" dirty="0">
                <a:latin typeface="+mn-ea"/>
                <a:cs typeface="Kaiti SC Regular" panose="02010600040101010101" charset="-122"/>
              </a:rPr>
              <a:t>     </a:t>
            </a:r>
            <a:r>
              <a:rPr lang="zh-CN" altLang="en-US" sz="2400" dirty="0">
                <a:latin typeface="+mn-ea"/>
                <a:cs typeface="Kaiti SC Regular" panose="02010600040101010101" charset="-122"/>
              </a:rPr>
              <a:t>heritage</a:t>
            </a:r>
            <a:r>
              <a:rPr lang="en-US" altLang="zh-CN" sz="2400" dirty="0">
                <a:latin typeface="+mn-ea"/>
                <a:cs typeface="Kaiti SC Regular" panose="02010600040101010101" charset="-122"/>
              </a:rPr>
              <a:t> and carry on emotional exchange</a:t>
            </a:r>
          </a:p>
          <a:p>
            <a:pPr marL="0" indent="0">
              <a:buFont typeface="Arial" panose="020B0604020202020204" pitchFamily="34" charset="0"/>
              <a:buNone/>
            </a:pPr>
            <a:endParaRPr lang="zh-CN" altLang="en-US" sz="1400" baseline="30000" dirty="0">
              <a:latin typeface="Kaiti SC Regular" panose="02010600040101010101" charset="-122"/>
              <a:ea typeface="Kaiti SC Regular" panose="02010600040101010101" charset="-122"/>
              <a:cs typeface="Kaiti SC Regular" panose="02010600040101010101" charset="-122"/>
            </a:endParaRPr>
          </a:p>
          <a:p>
            <a:pPr marL="0" indent="0">
              <a:buFont typeface="Arial" panose="020B0604020202020204" pitchFamily="34" charset="0"/>
              <a:buNone/>
            </a:pPr>
            <a:endParaRPr lang="zh-CN" altLang="en-US" sz="1400" dirty="0">
              <a:latin typeface="Kaiti SC Regular" panose="02010600040101010101" charset="-122"/>
              <a:ea typeface="Kaiti SC Regular" panose="02010600040101010101" charset="-122"/>
              <a:cs typeface="Kaiti SC Regular" panose="02010600040101010101" charset="-122"/>
            </a:endParaRPr>
          </a:p>
        </p:txBody>
      </p:sp>
      <p:pic>
        <p:nvPicPr>
          <p:cNvPr id="6" name="图片 5"/>
          <p:cNvPicPr>
            <a:picLocks noChangeAspect="1"/>
          </p:cNvPicPr>
          <p:nvPr/>
        </p:nvPicPr>
        <p:blipFill>
          <a:blip r:embed="rId3"/>
          <a:stretch>
            <a:fillRect/>
          </a:stretch>
        </p:blipFill>
        <p:spPr>
          <a:xfrm>
            <a:off x="12690794" y="459445"/>
            <a:ext cx="4736857" cy="3897328"/>
          </a:xfrm>
          <a:prstGeom prst="rect">
            <a:avLst/>
          </a:prstGeom>
        </p:spPr>
      </p:pic>
      <p:pic>
        <p:nvPicPr>
          <p:cNvPr id="7" name="Picture 6" descr="Image result for 姚建萍苏绣艺术馆"/>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20600" y="4858552"/>
            <a:ext cx="5277246" cy="310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6330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6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p:cNvSpPr txBox="1"/>
          <p:nvPr/>
        </p:nvSpPr>
        <p:spPr>
          <a:xfrm>
            <a:off x="533400" y="427265"/>
            <a:ext cx="7164705" cy="1060881"/>
          </a:xfrm>
          <a:prstGeom prst="rect">
            <a:avLst/>
          </a:prstGeom>
          <a:noFill/>
        </p:spPr>
        <p:txBody>
          <a:bodyPr wrap="square">
            <a:noAutofit/>
          </a:bodyPr>
          <a:lstStyle/>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Section Introduction            </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各分部概况介绍</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l"/>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12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
        <p:nvSpPr>
          <p:cNvPr id="4" name="文本框 3"/>
          <p:cNvSpPr txBox="1"/>
          <p:nvPr/>
        </p:nvSpPr>
        <p:spPr>
          <a:xfrm>
            <a:off x="5642941" y="2160000"/>
            <a:ext cx="6095064" cy="523220"/>
          </a:xfrm>
          <a:prstGeom prst="rect">
            <a:avLst/>
          </a:prstGeom>
          <a:noFill/>
        </p:spPr>
        <p:txBody>
          <a:bodyPr wrap="square">
            <a:spAutoFit/>
          </a:bodyPr>
          <a:lstStyle/>
          <a:p>
            <a:pPr marL="0" indent="0">
              <a:buNone/>
            </a:pPr>
            <a:r>
              <a:rPr lang="en-US" altLang="zh-CN" sz="2800" dirty="0" err="1">
                <a:solidFill>
                  <a:schemeClr val="tx1"/>
                </a:solidFill>
                <a:latin typeface="+mn-ea"/>
                <a:cs typeface="方正楷体简体" charset="0"/>
              </a:rPr>
              <a:t>Angsana</a:t>
            </a:r>
            <a:r>
              <a:rPr lang="en-US" altLang="zh-CN" sz="2800" dirty="0">
                <a:solidFill>
                  <a:schemeClr val="tx1"/>
                </a:solidFill>
                <a:latin typeface="+mn-ea"/>
                <a:cs typeface="方正楷体简体" charset="0"/>
              </a:rPr>
              <a:t> </a:t>
            </a:r>
            <a:r>
              <a:rPr lang="zh-CN" altLang="en-US" sz="2800" dirty="0">
                <a:solidFill>
                  <a:schemeClr val="tx1"/>
                </a:solidFill>
                <a:latin typeface="+mn-ea"/>
                <a:cs typeface="方正楷体简体" charset="0"/>
              </a:rPr>
              <a:t> Lobby Lounge 悦椿大堂吧</a:t>
            </a:r>
            <a:r>
              <a:rPr lang="en-US" altLang="zh-CN" sz="2800" dirty="0">
                <a:solidFill>
                  <a:schemeClr val="tx1"/>
                </a:solidFill>
                <a:latin typeface="+mn-ea"/>
                <a:cs typeface="方正楷体简体" charset="0"/>
              </a:rPr>
              <a:t> </a:t>
            </a:r>
            <a:endParaRPr lang="en-US" altLang="zh-CN" sz="2800" dirty="0">
              <a:solidFill>
                <a:schemeClr val="tx1"/>
              </a:solidFill>
              <a:latin typeface="+mn-ea"/>
              <a:cs typeface="方正楷体简体" charset="0"/>
              <a:sym typeface="+mn-ea"/>
            </a:endParaRPr>
          </a:p>
        </p:txBody>
      </p:sp>
      <p:sp>
        <p:nvSpPr>
          <p:cNvPr id="5" name="内容占位符 4"/>
          <p:cNvSpPr txBox="1">
            <a:spLocks/>
          </p:cNvSpPr>
          <p:nvPr/>
        </p:nvSpPr>
        <p:spPr>
          <a:xfrm>
            <a:off x="5718205" y="3009900"/>
            <a:ext cx="12039600" cy="482808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800" dirty="0">
                <a:latin typeface="+mn-ea"/>
                <a:cs typeface="Kaiti SC Regular" panose="02010600040101010101" charset="-122"/>
              </a:rPr>
              <a:t>Location地点：</a:t>
            </a:r>
          </a:p>
          <a:p>
            <a:pPr marL="0" indent="0">
              <a:buFont typeface="Arial" panose="020B0604020202020204" pitchFamily="34" charset="0"/>
              <a:buNone/>
            </a:pPr>
            <a:r>
              <a:rPr lang="zh-CN" altLang="en-US" sz="2800" dirty="0">
                <a:latin typeface="+mn-ea"/>
                <a:cs typeface="Kaiti SC Regular" panose="02010600040101010101" charset="-122"/>
              </a:rPr>
              <a:t>悦椿酒店大堂</a:t>
            </a:r>
          </a:p>
          <a:p>
            <a:pPr marL="0" indent="0">
              <a:buFont typeface="Arial" panose="020B0604020202020204" pitchFamily="34" charset="0"/>
              <a:buNone/>
            </a:pPr>
            <a:endParaRPr lang="en-US" altLang="zh-CN" sz="3600" dirty="0">
              <a:latin typeface="+mn-ea"/>
              <a:cs typeface="Kaiti SC Regular" panose="02010600040101010101" charset="-122"/>
              <a:sym typeface="+mn-ea"/>
            </a:endParaRPr>
          </a:p>
          <a:p>
            <a:pPr marL="0" indent="0">
              <a:buNone/>
            </a:pPr>
            <a:r>
              <a:rPr lang="zh-CN" altLang="en-US" sz="2800" dirty="0">
                <a:latin typeface="+mn-ea"/>
                <a:cs typeface="Kaiti SC Regular" panose="02010600040101010101" charset="-122"/>
              </a:rPr>
              <a:t>  主营内容：</a:t>
            </a:r>
            <a:r>
              <a:rPr lang="en-US" altLang="zh-CN" sz="2800" dirty="0">
                <a:latin typeface="+mn-ea"/>
                <a:cs typeface="Kaiti SC Regular" panose="02010600040101010101" charset="-122"/>
              </a:rPr>
              <a:t>Main content</a:t>
            </a:r>
            <a:r>
              <a:rPr lang="zh-CN" altLang="en-US" sz="2800" dirty="0">
                <a:latin typeface="+mn-ea"/>
                <a:cs typeface="Kaiti SC Regular" panose="02010600040101010101" charset="-122"/>
              </a:rPr>
              <a:t>：</a:t>
            </a:r>
            <a:endParaRPr lang="en-US" altLang="zh-CN" sz="2800" dirty="0">
              <a:latin typeface="+mn-ea"/>
              <a:cs typeface="Kaiti SC Regular" panose="02010600040101010101" charset="-122"/>
            </a:endParaRPr>
          </a:p>
          <a:p>
            <a:r>
              <a:rPr lang="zh-CN" altLang="en-US" sz="2800" dirty="0">
                <a:latin typeface="+mn-ea"/>
                <a:cs typeface="Kaiti SC Regular" panose="02010600040101010101" charset="-122"/>
              </a:rPr>
              <a:t>东南亚饮品，小吃及甜品，主题下午茶，咖啡，茶，各类鸡尾酒，葡萄酒等</a:t>
            </a:r>
          </a:p>
          <a:p>
            <a:pPr marL="0" indent="0">
              <a:buNone/>
            </a:pPr>
            <a:r>
              <a:rPr lang="en-US" altLang="zh-CN" sz="2800" dirty="0">
                <a:latin typeface="+mn-ea"/>
                <a:cs typeface="Kaiti SC Regular" panose="02010600040101010101" charset="-122"/>
              </a:rPr>
              <a:t>  Southeast Asian drinks, snack and dessert, </a:t>
            </a:r>
            <a:r>
              <a:rPr lang="en-US" altLang="zh-CN" sz="2800" dirty="0">
                <a:latin typeface="+mn-ea"/>
                <a:cs typeface="Segoe UI" panose="020B0502040204020203" pitchFamily="34" charset="0"/>
                <a:sym typeface="+mn-ea"/>
              </a:rPr>
              <a:t>Theme Afternoon Tea,  </a:t>
            </a:r>
          </a:p>
          <a:p>
            <a:pPr marL="0" indent="0">
              <a:buNone/>
            </a:pPr>
            <a:r>
              <a:rPr lang="en-US" altLang="zh-CN" sz="2800" dirty="0">
                <a:latin typeface="+mn-ea"/>
                <a:cs typeface="Segoe UI" panose="020B0502040204020203" pitchFamily="34" charset="0"/>
                <a:sym typeface="+mn-ea"/>
              </a:rPr>
              <a:t>  coffee, tea, all kinds of cocktails, wine, </a:t>
            </a:r>
            <a:r>
              <a:rPr lang="en-US" altLang="zh-CN" sz="2800" dirty="0" err="1">
                <a:latin typeface="+mn-ea"/>
                <a:cs typeface="Segoe UI" panose="020B0502040204020203" pitchFamily="34" charset="0"/>
                <a:sym typeface="+mn-ea"/>
              </a:rPr>
              <a:t>etc</a:t>
            </a:r>
            <a:endParaRPr lang="en-US" altLang="zh-CN" sz="2800" dirty="0">
              <a:latin typeface="+mn-ea"/>
              <a:cs typeface="Segoe UI" panose="020B0502040204020203" pitchFamily="34" charset="0"/>
              <a:sym typeface="+mn-ea"/>
            </a:endParaRPr>
          </a:p>
          <a:p>
            <a:pPr marL="0" indent="0">
              <a:buNone/>
            </a:pPr>
            <a:endParaRPr lang="en-US" altLang="zh-CN" sz="2800" dirty="0">
              <a:latin typeface="+mn-ea"/>
              <a:cs typeface="Kaiti SC Regular" panose="02010600040101010101" charset="-122"/>
            </a:endParaRPr>
          </a:p>
          <a:p>
            <a:pPr marL="0" indent="0">
              <a:buNone/>
            </a:pPr>
            <a:r>
              <a:rPr lang="zh-CN" altLang="en-US" sz="2800" dirty="0">
                <a:latin typeface="+mn-ea"/>
                <a:cs typeface="Kaiti SC Regular" panose="02010600040101010101" charset="-122"/>
              </a:rPr>
              <a:t>  提供表演：</a:t>
            </a:r>
            <a:r>
              <a:rPr lang="en-US" altLang="zh-CN" sz="2800" dirty="0">
                <a:latin typeface="+mn-ea"/>
                <a:sym typeface="+mn-ea"/>
              </a:rPr>
              <a:t>Performance</a:t>
            </a:r>
            <a:r>
              <a:rPr lang="zh-CN" altLang="en-US" sz="2800" dirty="0">
                <a:latin typeface="+mn-ea"/>
                <a:sym typeface="+mn-ea"/>
              </a:rPr>
              <a:t>：</a:t>
            </a:r>
            <a:endParaRPr lang="en-US" altLang="zh-CN" sz="2800" dirty="0">
              <a:latin typeface="+mn-ea"/>
              <a:cs typeface="Kaiti SC Regular" panose="02010600040101010101" charset="-122"/>
            </a:endParaRPr>
          </a:p>
          <a:p>
            <a:r>
              <a:rPr lang="zh-CN" altLang="en-US" sz="2800" dirty="0">
                <a:latin typeface="+mn-ea"/>
                <a:cs typeface="Kaiti SC Regular" panose="02010600040101010101" charset="-122"/>
              </a:rPr>
              <a:t>东南亚乐队表演等（仅限周末）：Southeast Asian band performances</a:t>
            </a:r>
            <a:r>
              <a:rPr lang="en-US" altLang="zh-CN" sz="2800" dirty="0">
                <a:latin typeface="+mn-ea"/>
                <a:cs typeface="Kaiti SC Regular" panose="02010600040101010101" charset="-122"/>
              </a:rPr>
              <a:t> </a:t>
            </a:r>
            <a:r>
              <a:rPr lang="zh-CN" altLang="en-US" sz="2800" dirty="0">
                <a:latin typeface="+mn-ea"/>
                <a:cs typeface="Kaiti SC Regular" panose="02010600040101010101" charset="-122"/>
              </a:rPr>
              <a:t>（</a:t>
            </a:r>
            <a:r>
              <a:rPr lang="zh-CN" altLang="en-US" sz="2800" dirty="0">
                <a:latin typeface="+mn-ea"/>
                <a:cs typeface="Kaiti SC Regular" panose="02010600040101010101" charset="-122"/>
                <a:sym typeface="+mn-ea"/>
              </a:rPr>
              <a:t>For Weekend only）</a:t>
            </a:r>
            <a:endParaRPr lang="zh-CN" altLang="en-US" sz="2800" dirty="0">
              <a:latin typeface="+mn-ea"/>
              <a:cs typeface="Kaiti SC Regular" panose="02010600040101010101" charset="-122"/>
            </a:endParaRPr>
          </a:p>
          <a:p>
            <a:r>
              <a:rPr lang="en-US" altLang="zh-CN" sz="1200" dirty="0">
                <a:latin typeface="Kaiti SC Regular" panose="02010600040101010101" charset="-122"/>
                <a:ea typeface="Kaiti SC Regular" panose="02010600040101010101" charset="-122"/>
                <a:cs typeface="Kaiti SC Regular" panose="02010600040101010101" charset="-122"/>
              </a:rPr>
              <a:t> </a:t>
            </a:r>
          </a:p>
        </p:txBody>
      </p:sp>
      <p:pic>
        <p:nvPicPr>
          <p:cNvPr id="6" name="图片 5" descr="房间里有许多椅子&#10;&#10;中度可信度描述已自动生成"/>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326" y="1944607"/>
            <a:ext cx="4963949" cy="2604674"/>
          </a:xfrm>
          <a:prstGeom prst="rect">
            <a:avLst/>
          </a:prstGeom>
        </p:spPr>
      </p:pic>
      <p:pic>
        <p:nvPicPr>
          <p:cNvPr id="7" name="Picture 2" descr="Pan Pacific Nostalgic Weekend High Tea Buffet Thrills Peranakan Foodies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261" y="4686300"/>
            <a:ext cx="4963014" cy="315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635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p:cNvSpPr txBox="1"/>
          <p:nvPr/>
        </p:nvSpPr>
        <p:spPr>
          <a:xfrm>
            <a:off x="615603" y="887735"/>
            <a:ext cx="6411595" cy="871220"/>
          </a:xfrm>
          <a:prstGeom prst="rect">
            <a:avLst/>
          </a:prstGeom>
          <a:noFill/>
        </p:spPr>
        <p:txBody>
          <a:bodyPr wrap="square">
            <a:noAutofit/>
          </a:bodyPr>
          <a:lstStyle/>
          <a:p>
            <a:pPr marL="140335" indent="-140335" algn="just"/>
            <a:r>
              <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Section Introduction            </a:t>
            </a: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marL="140335" indent="-140335" algn="just"/>
            <a:r>
              <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各分部概况介绍</a:t>
            </a: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l"/>
            <a:endParaRPr lang="zh-CN" altLang="zh-CN" sz="36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6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6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14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
        <p:nvSpPr>
          <p:cNvPr id="4" name="文本框 3"/>
          <p:cNvSpPr txBox="1"/>
          <p:nvPr/>
        </p:nvSpPr>
        <p:spPr>
          <a:xfrm>
            <a:off x="677939" y="2672090"/>
            <a:ext cx="6981402" cy="523220"/>
          </a:xfrm>
          <a:prstGeom prst="rect">
            <a:avLst/>
          </a:prstGeom>
          <a:noFill/>
        </p:spPr>
        <p:txBody>
          <a:bodyPr wrap="square">
            <a:spAutoFit/>
          </a:bodyPr>
          <a:lstStyle/>
          <a:p>
            <a:pPr marL="0" indent="0">
              <a:buNone/>
            </a:pPr>
            <a:r>
              <a:rPr lang="en-US" altLang="zh-CN" sz="2800" dirty="0">
                <a:solidFill>
                  <a:schemeClr val="tx1"/>
                </a:solidFill>
                <a:latin typeface="+mn-ea"/>
                <a:cs typeface="Kaiti SC Regular" panose="02010600040101010101" charset="-122"/>
              </a:rPr>
              <a:t>Baiyun Chinese Restaurant </a:t>
            </a:r>
            <a:r>
              <a:rPr lang="zh-CN" altLang="en-US" sz="2800" dirty="0">
                <a:solidFill>
                  <a:schemeClr val="tx1"/>
                </a:solidFill>
                <a:latin typeface="+mn-ea"/>
                <a:cs typeface="Kaiti SC Regular" panose="02010600040101010101" charset="-122"/>
              </a:rPr>
              <a:t>白云中餐厅</a:t>
            </a:r>
            <a:r>
              <a:rPr lang="en-US" altLang="zh-CN" sz="2800" dirty="0">
                <a:solidFill>
                  <a:schemeClr val="tx1"/>
                </a:solidFill>
                <a:latin typeface="+mn-ea"/>
                <a:cs typeface="Kaiti SC Regular" panose="02010600040101010101" charset="-122"/>
              </a:rPr>
              <a:t> </a:t>
            </a:r>
            <a:endParaRPr lang="en-US" altLang="zh-CN" sz="2800" dirty="0">
              <a:solidFill>
                <a:schemeClr val="tx1"/>
              </a:solidFill>
              <a:latin typeface="+mn-ea"/>
              <a:cs typeface="Kaiti SC Regular" panose="02010600040101010101" charset="-122"/>
              <a:sym typeface="+mn-ea"/>
            </a:endParaRPr>
          </a:p>
        </p:txBody>
      </p:sp>
      <p:sp>
        <p:nvSpPr>
          <p:cNvPr id="5" name="内容占位符 4"/>
          <p:cNvSpPr txBox="1">
            <a:spLocks/>
          </p:cNvSpPr>
          <p:nvPr/>
        </p:nvSpPr>
        <p:spPr>
          <a:xfrm>
            <a:off x="615603" y="2933700"/>
            <a:ext cx="9603105" cy="403479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zh-CN" dirty="0">
              <a:latin typeface="+mn-ea"/>
              <a:cs typeface="Kaiti SC Regular" panose="02010600040101010101" charset="-122"/>
            </a:endParaRPr>
          </a:p>
          <a:p>
            <a:pPr marL="0" indent="0">
              <a:buNone/>
            </a:pPr>
            <a:r>
              <a:rPr lang="zh-CN" altLang="en-US" dirty="0">
                <a:latin typeface="+mn-ea"/>
                <a:cs typeface="Kaiti SC Regular" panose="02010600040101010101" charset="-122"/>
              </a:rPr>
              <a:t>  主营内容</a:t>
            </a:r>
            <a:r>
              <a:rPr lang="en-US" altLang="zh-CN" dirty="0">
                <a:latin typeface="+mn-ea"/>
                <a:cs typeface="Kaiti SC Regular" panose="02010600040101010101" charset="-122"/>
              </a:rPr>
              <a:t> </a:t>
            </a:r>
            <a:r>
              <a:rPr lang="en-US" altLang="zh-CN" dirty="0">
                <a:latin typeface="+mn-ea"/>
                <a:cs typeface="Kaiti SC Regular" panose="02010600040101010101" charset="-122"/>
                <a:sym typeface="+mn-ea"/>
              </a:rPr>
              <a:t>Main content</a:t>
            </a:r>
            <a:r>
              <a:rPr lang="zh-CN" altLang="en-US" dirty="0">
                <a:latin typeface="+mn-ea"/>
                <a:cs typeface="Kaiti SC Regular" panose="02010600040101010101" charset="-122"/>
                <a:sym typeface="+mn-ea"/>
              </a:rPr>
              <a:t>：</a:t>
            </a:r>
            <a:endParaRPr lang="en-US" altLang="zh-CN" dirty="0">
              <a:latin typeface="+mn-ea"/>
              <a:cs typeface="Kaiti SC Regular" panose="02010600040101010101" charset="-122"/>
            </a:endParaRPr>
          </a:p>
          <a:p>
            <a:r>
              <a:rPr lang="zh-CN" altLang="en-US" dirty="0">
                <a:latin typeface="+mn-ea"/>
                <a:cs typeface="Kaiti SC Regular" panose="02010600040101010101" charset="-122"/>
              </a:rPr>
              <a:t>粤菜，淮扬菜，半自助零点体验早餐</a:t>
            </a:r>
          </a:p>
          <a:p>
            <a:pPr marL="0" indent="0">
              <a:buNone/>
            </a:pPr>
            <a:r>
              <a:rPr lang="en-US" altLang="zh-CN" dirty="0">
                <a:latin typeface="+mn-ea"/>
                <a:cs typeface="Kaiti SC Regular" panose="02010600040101010101" charset="-122"/>
              </a:rPr>
              <a:t>  Cantonese cuisine, </a:t>
            </a:r>
            <a:r>
              <a:rPr lang="en-US" altLang="zh-CN" dirty="0" err="1">
                <a:latin typeface="+mn-ea"/>
                <a:cs typeface="Kaiti SC Regular" panose="02010600040101010101" charset="-122"/>
              </a:rPr>
              <a:t>Huaiyang</a:t>
            </a:r>
            <a:r>
              <a:rPr lang="en-US" altLang="zh-CN" dirty="0">
                <a:latin typeface="+mn-ea"/>
                <a:cs typeface="Kaiti SC Regular" panose="02010600040101010101" charset="-122"/>
              </a:rPr>
              <a:t> cuisine, Semi-buffet a la carte breakfast</a:t>
            </a:r>
          </a:p>
          <a:p>
            <a:endParaRPr lang="zh-CN" altLang="en-US" dirty="0">
              <a:latin typeface="+mn-ea"/>
              <a:cs typeface="Kaiti SC Regular" panose="02010600040101010101" charset="-122"/>
            </a:endParaRPr>
          </a:p>
        </p:txBody>
      </p:sp>
      <p:pic>
        <p:nvPicPr>
          <p:cNvPr id="6" name="图片 5"/>
          <p:cNvPicPr>
            <a:picLocks noChangeAspect="1"/>
          </p:cNvPicPr>
          <p:nvPr/>
        </p:nvPicPr>
        <p:blipFill rotWithShape="1">
          <a:blip r:embed="rId3"/>
          <a:srcRect t="10991"/>
          <a:stretch/>
        </p:blipFill>
        <p:spPr>
          <a:xfrm>
            <a:off x="11065934" y="0"/>
            <a:ext cx="7230533" cy="4448212"/>
          </a:xfrm>
          <a:prstGeom prst="rect">
            <a:avLst/>
          </a:prstGeom>
        </p:spPr>
      </p:pic>
      <p:pic>
        <p:nvPicPr>
          <p:cNvPr id="8" name="图片 7"/>
          <p:cNvPicPr>
            <a:picLocks noChangeAspect="1"/>
          </p:cNvPicPr>
          <p:nvPr/>
        </p:nvPicPr>
        <p:blipFill>
          <a:blip r:embed="rId4"/>
          <a:stretch>
            <a:fillRect/>
          </a:stretch>
        </p:blipFill>
        <p:spPr>
          <a:xfrm>
            <a:off x="11048594" y="4399038"/>
            <a:ext cx="7214005" cy="3816583"/>
          </a:xfrm>
          <a:prstGeom prst="rect">
            <a:avLst/>
          </a:prstGeom>
        </p:spPr>
      </p:pic>
    </p:spTree>
    <p:extLst>
      <p:ext uri="{BB962C8B-B14F-4D97-AF65-F5344CB8AC3E}">
        <p14:creationId xmlns:p14="http://schemas.microsoft.com/office/powerpoint/2010/main" val="22973136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4" name="文本框 3"/>
          <p:cNvSpPr txBox="1"/>
          <p:nvPr/>
        </p:nvSpPr>
        <p:spPr>
          <a:xfrm>
            <a:off x="457200" y="563429"/>
            <a:ext cx="6411595" cy="871220"/>
          </a:xfrm>
          <a:prstGeom prst="rect">
            <a:avLst/>
          </a:prstGeom>
          <a:noFill/>
        </p:spPr>
        <p:txBody>
          <a:bodyPr wrap="square">
            <a:noAutofit/>
          </a:bodyPr>
          <a:lstStyle/>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Section Introduction            </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marL="140335" indent="-140335" algn="just"/>
            <a:r>
              <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各分部概况介绍</a:t>
            </a:r>
            <a:endParaRPr lang="zh-CN" altLang="zh-CN" sz="30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l"/>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12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
        <p:nvSpPr>
          <p:cNvPr id="5" name="文本框 4"/>
          <p:cNvSpPr txBox="1"/>
          <p:nvPr/>
        </p:nvSpPr>
        <p:spPr>
          <a:xfrm>
            <a:off x="838200" y="2136927"/>
            <a:ext cx="4326467" cy="523220"/>
          </a:xfrm>
          <a:prstGeom prst="rect">
            <a:avLst/>
          </a:prstGeom>
          <a:noFill/>
        </p:spPr>
        <p:txBody>
          <a:bodyPr wrap="square">
            <a:spAutoFit/>
          </a:bodyPr>
          <a:lstStyle/>
          <a:p>
            <a:pPr marL="0" indent="0">
              <a:buNone/>
            </a:pPr>
            <a:r>
              <a:rPr lang="en-US" altLang="zh-CN" sz="2800" dirty="0">
                <a:solidFill>
                  <a:schemeClr val="tx1"/>
                </a:solidFill>
                <a:latin typeface="+mn-ea"/>
                <a:cs typeface="Kaiti SC Regular" panose="02010600040101010101" charset="-122"/>
              </a:rPr>
              <a:t>Market Place </a:t>
            </a:r>
            <a:r>
              <a:rPr lang="zh-CN" altLang="en-US" sz="2800" dirty="0">
                <a:solidFill>
                  <a:schemeClr val="tx1"/>
                </a:solidFill>
                <a:latin typeface="+mn-ea"/>
                <a:cs typeface="Kaiti SC Regular" panose="02010600040101010101" charset="-122"/>
              </a:rPr>
              <a:t>食集</a:t>
            </a:r>
            <a:r>
              <a:rPr lang="en-US" altLang="zh-CN" sz="2800" dirty="0">
                <a:solidFill>
                  <a:schemeClr val="tx1"/>
                </a:solidFill>
                <a:latin typeface="+mn-ea"/>
                <a:cs typeface="Kaiti SC Regular" panose="02010600040101010101" charset="-122"/>
              </a:rPr>
              <a:t> </a:t>
            </a:r>
            <a:endParaRPr lang="en-US" altLang="zh-CN" sz="2800" dirty="0">
              <a:solidFill>
                <a:schemeClr val="tx1"/>
              </a:solidFill>
              <a:latin typeface="+mn-ea"/>
              <a:cs typeface="Kaiti SC Regular" panose="02010600040101010101" charset="-122"/>
              <a:sym typeface="+mn-ea"/>
            </a:endParaRPr>
          </a:p>
        </p:txBody>
      </p:sp>
      <p:sp>
        <p:nvSpPr>
          <p:cNvPr id="6" name="内容占位符 4"/>
          <p:cNvSpPr txBox="1">
            <a:spLocks/>
          </p:cNvSpPr>
          <p:nvPr/>
        </p:nvSpPr>
        <p:spPr>
          <a:xfrm>
            <a:off x="457199" y="3337025"/>
            <a:ext cx="11108551" cy="417637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a:latin typeface="+mn-ea"/>
                <a:cs typeface="Kaiti SC Regular" panose="02010600040101010101" charset="-122"/>
              </a:rPr>
              <a:t>主营内容</a:t>
            </a:r>
            <a:r>
              <a:rPr lang="en-US" altLang="zh-CN" sz="2400" dirty="0">
                <a:latin typeface="+mn-ea"/>
                <a:cs typeface="Kaiti SC Regular" panose="02010600040101010101" charset="-122"/>
              </a:rPr>
              <a:t> </a:t>
            </a:r>
            <a:r>
              <a:rPr lang="en-US" altLang="zh-CN" sz="2400" dirty="0">
                <a:latin typeface="+mn-ea"/>
                <a:cs typeface="Kaiti SC Regular" panose="02010600040101010101" charset="-122"/>
                <a:sym typeface="+mn-ea"/>
              </a:rPr>
              <a:t>Main content</a:t>
            </a:r>
            <a:r>
              <a:rPr lang="zh-CN" altLang="en-US" sz="2400" dirty="0">
                <a:latin typeface="+mn-ea"/>
                <a:cs typeface="Kaiti SC Regular" panose="02010600040101010101" charset="-122"/>
              </a:rPr>
              <a:t>：</a:t>
            </a:r>
            <a:endParaRPr lang="en-US" altLang="zh-CN" sz="2400" dirty="0">
              <a:latin typeface="+mn-ea"/>
              <a:cs typeface="Kaiti SC Regular" panose="02010600040101010101" charset="-122"/>
            </a:endParaRPr>
          </a:p>
          <a:p>
            <a:pPr marL="0" indent="0">
              <a:buFont typeface="Arial" panose="020B0604020202020204" pitchFamily="34" charset="0"/>
              <a:buNone/>
            </a:pPr>
            <a:r>
              <a:rPr lang="en-US" altLang="zh-CN" sz="2400" dirty="0">
                <a:latin typeface="+mn-ea"/>
                <a:cs typeface="Kaiti SC Regular" panose="02010600040101010101" charset="-122"/>
              </a:rPr>
              <a:t>   A </a:t>
            </a:r>
            <a:r>
              <a:rPr lang="zh-CN" altLang="en-US" sz="2400" dirty="0">
                <a:latin typeface="+mn-ea"/>
                <a:cs typeface="Kaiti SC Regular" panose="02010600040101010101" charset="-122"/>
              </a:rPr>
              <a:t>La Carte 按菜单点菜</a:t>
            </a:r>
          </a:p>
          <a:p>
            <a:pPr marL="0" indent="0">
              <a:buFont typeface="Arial" panose="020B0604020202020204" pitchFamily="34" charset="0"/>
              <a:buNone/>
            </a:pPr>
            <a:r>
              <a:rPr lang="zh-CN" altLang="en-US" sz="2400" dirty="0">
                <a:latin typeface="+mn-ea"/>
                <a:cs typeface="Kaiti SC Regular" panose="02010600040101010101" charset="-122"/>
              </a:rPr>
              <a:t>   Market Stall Semi Buffet 半自助餐（周六周日</a:t>
            </a:r>
            <a:r>
              <a:rPr lang="en-US" altLang="zh-CN" sz="2400" dirty="0">
                <a:latin typeface="+mn-ea"/>
                <a:cs typeface="Kaiti SC Regular" panose="02010600040101010101" charset="-122"/>
              </a:rPr>
              <a:t> Weekend</a:t>
            </a:r>
            <a:r>
              <a:rPr lang="zh-CN" altLang="en-US" sz="2400" dirty="0">
                <a:latin typeface="+mn-ea"/>
                <a:cs typeface="Kaiti SC Regular" panose="02010600040101010101" charset="-122"/>
              </a:rPr>
              <a:t>）</a:t>
            </a:r>
          </a:p>
          <a:p>
            <a:pPr marL="0" indent="0">
              <a:buNone/>
            </a:pPr>
            <a:r>
              <a:rPr lang="zh-CN" altLang="en-US" sz="2400" dirty="0">
                <a:latin typeface="+mn-ea"/>
                <a:cs typeface="Kaiti SC Regular" panose="02010600040101010101" charset="-122"/>
              </a:rPr>
              <a:t>   Southeast Asia Buffet 东南亚自助餐（周三</a:t>
            </a:r>
            <a:r>
              <a:rPr lang="en-US" altLang="zh-CN" sz="2400" dirty="0">
                <a:latin typeface="+mn-ea"/>
                <a:cs typeface="Kaiti SC Regular" panose="02010600040101010101" charset="-122"/>
              </a:rPr>
              <a:t>-</a:t>
            </a:r>
            <a:r>
              <a:rPr lang="zh-CN" altLang="en-US" sz="2400" dirty="0">
                <a:latin typeface="+mn-ea"/>
                <a:cs typeface="Kaiti SC Regular" panose="02010600040101010101" charset="-122"/>
              </a:rPr>
              <a:t>周日</a:t>
            </a:r>
            <a:r>
              <a:rPr lang="en-US" altLang="zh-CN" sz="2400" dirty="0">
                <a:latin typeface="+mn-ea"/>
                <a:cs typeface="Kaiti SC Regular" panose="02010600040101010101" charset="-122"/>
              </a:rPr>
              <a:t> </a:t>
            </a:r>
            <a:r>
              <a:rPr lang="zh-CN" altLang="en-US" sz="2400" dirty="0">
                <a:latin typeface="+mn-ea"/>
                <a:cs typeface="Kaiti SC Regular" panose="02010600040101010101" charset="-122"/>
              </a:rPr>
              <a:t>Wednesday-Sunday）</a:t>
            </a:r>
            <a:endParaRPr lang="en-US" altLang="zh-CN" sz="2400" dirty="0">
              <a:latin typeface="+mn-ea"/>
              <a:cs typeface="Kaiti SC Regular" panose="02010600040101010101" charset="-122"/>
            </a:endParaRPr>
          </a:p>
          <a:p>
            <a:pPr marL="0" indent="0">
              <a:buFont typeface="Arial" panose="020B0604020202020204" pitchFamily="34" charset="0"/>
              <a:buNone/>
            </a:pPr>
            <a:endParaRPr lang="zh-CN" altLang="en-US" sz="2400" dirty="0">
              <a:latin typeface="+mn-ea"/>
              <a:cs typeface="Kaiti SC Regular" panose="02010600040101010101" charset="-122"/>
            </a:endParaRPr>
          </a:p>
        </p:txBody>
      </p:sp>
      <p:pic>
        <p:nvPicPr>
          <p:cNvPr id="7" name="图片 6" descr="房间的摆设布局&#10;&#10;中度可信度描述已自动生成"/>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34800" y="3848100"/>
            <a:ext cx="6384151" cy="4153842"/>
          </a:xfrm>
          <a:prstGeom prst="rect">
            <a:avLst/>
          </a:prstGeom>
        </p:spPr>
      </p:pic>
      <p:pic>
        <p:nvPicPr>
          <p:cNvPr id="8" name="图片 7" descr="盘子里有食物&#10;&#10;描述已自动生成"/>
          <p:cNvPicPr>
            <a:picLocks noChangeAspect="1"/>
          </p:cNvPicPr>
          <p:nvPr/>
        </p:nvPicPr>
        <p:blipFill rotWithShape="1">
          <a:blip r:embed="rId4" cstate="print">
            <a:extLst>
              <a:ext uri="{28A0092B-C50C-407E-A947-70E740481C1C}">
                <a14:useLocalDpi xmlns:a14="http://schemas.microsoft.com/office/drawing/2010/main"/>
              </a:ext>
            </a:extLst>
          </a:blip>
          <a:srcRect l="17105" t="9091" r="18259" b="17349"/>
          <a:stretch/>
        </p:blipFill>
        <p:spPr>
          <a:xfrm>
            <a:off x="11734800" y="130175"/>
            <a:ext cx="6384151" cy="4040646"/>
          </a:xfrm>
          <a:prstGeom prst="rect">
            <a:avLst/>
          </a:prstGeom>
        </p:spPr>
      </p:pic>
    </p:spTree>
    <p:extLst>
      <p:ext uri="{BB962C8B-B14F-4D97-AF65-F5344CB8AC3E}">
        <p14:creationId xmlns:p14="http://schemas.microsoft.com/office/powerpoint/2010/main" val="17423583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p:cNvSpPr txBox="1"/>
          <p:nvPr/>
        </p:nvSpPr>
        <p:spPr>
          <a:xfrm>
            <a:off x="617376" y="354190"/>
            <a:ext cx="6003072" cy="737235"/>
          </a:xfrm>
          <a:prstGeom prst="rect">
            <a:avLst/>
          </a:prstGeom>
          <a:solidFill>
            <a:schemeClr val="accent6">
              <a:lumMod val="20000"/>
              <a:lumOff val="80000"/>
            </a:schemeClr>
          </a:solidFill>
        </p:spPr>
        <p:txBody>
          <a:bodyPr wrap="square" rtlCol="0">
            <a:spAutoFit/>
          </a:bodyPr>
          <a:lstStyle/>
          <a:p>
            <a:r>
              <a:rPr lang="en-US" altLang="zh-CN" sz="2100" b="1" dirty="0">
                <a:latin typeface="Segoe UI" panose="020B0502040204020203" pitchFamily="34" charset="0"/>
                <a:ea typeface="Segoe UI Symbol" panose="020B0502040204020203" pitchFamily="34" charset="0"/>
                <a:cs typeface="Segoe UI" panose="020B0502040204020203" pitchFamily="34" charset="0"/>
              </a:rPr>
              <a:t> More Option of Chef’s Recommendations </a:t>
            </a:r>
          </a:p>
          <a:p>
            <a:r>
              <a:rPr lang="zh-CN" altLang="en-US" sz="2100" b="1" dirty="0">
                <a:latin typeface="Segoe UI" panose="020B0502040204020203" pitchFamily="34" charset="0"/>
                <a:ea typeface="Segoe UI Symbol" panose="020B0502040204020203" pitchFamily="34" charset="0"/>
                <a:cs typeface="Segoe UI" panose="020B0502040204020203" pitchFamily="34" charset="0"/>
              </a:rPr>
              <a:t>更多主厨推荐的选择</a:t>
            </a:r>
          </a:p>
        </p:txBody>
      </p:sp>
      <p:pic>
        <p:nvPicPr>
          <p:cNvPr id="4" name="图片 3" descr="桌子上的盘子里摆着许多食物&#10;&#10;描述已自动生成"/>
          <p:cNvPicPr>
            <a:picLocks noChangeAspect="1"/>
          </p:cNvPicPr>
          <p:nvPr/>
        </p:nvPicPr>
        <p:blipFill rotWithShape="1">
          <a:blip r:embed="rId3" cstate="print">
            <a:extLst>
              <a:ext uri="{28A0092B-C50C-407E-A947-70E740481C1C}">
                <a14:useLocalDpi xmlns:a14="http://schemas.microsoft.com/office/drawing/2010/main"/>
              </a:ext>
            </a:extLst>
          </a:blip>
          <a:srcRect l="2475"/>
          <a:stretch/>
        </p:blipFill>
        <p:spPr>
          <a:xfrm>
            <a:off x="12346363" y="0"/>
            <a:ext cx="5950104" cy="8115300"/>
          </a:xfrm>
          <a:prstGeom prst="rect">
            <a:avLst/>
          </a:prstGeom>
        </p:spPr>
      </p:pic>
      <p:pic>
        <p:nvPicPr>
          <p:cNvPr id="5" name="Picture 2" descr="Vietnamese Spring Rolls &amp; Dipping Sauces (with video) | Lisa Li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5200" y="0"/>
            <a:ext cx="5088610" cy="813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p:cNvPicPr>
          <p:nvPr/>
        </p:nvPicPr>
        <p:blipFill rotWithShape="1">
          <a:blip r:embed="rId5" cstate="print">
            <a:extLst>
              <a:ext uri="{28A0092B-C50C-407E-A947-70E740481C1C}">
                <a14:useLocalDpi xmlns:a14="http://schemas.microsoft.com/office/drawing/2010/main"/>
              </a:ext>
            </a:extLst>
          </a:blip>
          <a:srcRect t="7388"/>
          <a:stretch/>
        </p:blipFill>
        <p:spPr>
          <a:xfrm>
            <a:off x="59277" y="4421358"/>
            <a:ext cx="7255923" cy="3744742"/>
          </a:xfrm>
          <a:prstGeom prst="rect">
            <a:avLst/>
          </a:prstGeom>
        </p:spPr>
      </p:pic>
      <p:sp>
        <p:nvSpPr>
          <p:cNvPr id="7" name="文本框 6"/>
          <p:cNvSpPr txBox="1"/>
          <p:nvPr/>
        </p:nvSpPr>
        <p:spPr>
          <a:xfrm>
            <a:off x="634309" y="1146419"/>
            <a:ext cx="6545424" cy="2128520"/>
          </a:xfrm>
          <a:prstGeom prst="rect">
            <a:avLst/>
          </a:prstGeom>
          <a:noFill/>
        </p:spPr>
        <p:txBody>
          <a:bodyPr wrap="square">
            <a:noAutofit/>
          </a:bodyPr>
          <a:lstStyle/>
          <a:p>
            <a:pPr marL="342900" indent="-342900">
              <a:buAutoNum type="arabicPeriod"/>
            </a:pPr>
            <a:r>
              <a:rPr lang="zh-CN" altLang="en-US" sz="2000" dirty="0"/>
              <a:t>Malacca Roast</a:t>
            </a:r>
            <a:r>
              <a:rPr lang="en-US" altLang="zh-CN" sz="2000" dirty="0" err="1"/>
              <a:t>ed</a:t>
            </a:r>
            <a:r>
              <a:rPr lang="zh-CN" altLang="en-US" sz="2000" dirty="0"/>
              <a:t> chicken wings 马六甲烤鸡翅</a:t>
            </a:r>
          </a:p>
          <a:p>
            <a:pPr marL="342900" indent="-342900">
              <a:buAutoNum type="arabicPeriod"/>
            </a:pPr>
            <a:r>
              <a:rPr lang="zh-CN" altLang="en-US" sz="2000" dirty="0"/>
              <a:t>Banana leaf </a:t>
            </a:r>
            <a:r>
              <a:rPr lang="en-US" altLang="zh-CN" sz="2000" dirty="0" err="1"/>
              <a:t>Otak</a:t>
            </a:r>
            <a:r>
              <a:rPr lang="en-US" altLang="zh-CN" sz="2000" dirty="0"/>
              <a:t> </a:t>
            </a:r>
            <a:r>
              <a:rPr lang="en-US" altLang="zh-CN" sz="2000" dirty="0" err="1"/>
              <a:t>OTak </a:t>
            </a:r>
            <a:r>
              <a:rPr lang="zh-CN" altLang="en-US" sz="2000" dirty="0" err="1"/>
              <a:t>芭蕉叶乌达</a:t>
            </a:r>
            <a:endParaRPr lang="en-US" altLang="zh-CN" sz="2000" dirty="0"/>
          </a:p>
          <a:p>
            <a:pPr marL="342900" indent="-342900">
              <a:buAutoNum type="arabicPeriod"/>
            </a:pPr>
            <a:r>
              <a:rPr lang="en-US" altLang="zh-CN" sz="2000" dirty="0"/>
              <a:t>Vietnamese Rice Noodles Soup 越南米粉汤</a:t>
            </a:r>
          </a:p>
          <a:p>
            <a:pPr marL="342900" indent="-342900">
              <a:buAutoNum type="arabicPeriod"/>
            </a:pPr>
            <a:r>
              <a:rPr lang="zh-CN" altLang="en-US" sz="2000" dirty="0"/>
              <a:t>Nyonya Curry Chicken 马来西亚咖喱鸡</a:t>
            </a:r>
            <a:endParaRPr lang="en-US" altLang="zh-CN" sz="2000" dirty="0"/>
          </a:p>
          <a:p>
            <a:pPr marL="342900" indent="-342900">
              <a:buAutoNum type="arabicPeriod"/>
            </a:pPr>
            <a:r>
              <a:rPr lang="zh-CN" altLang="en-US" sz="2000" dirty="0"/>
              <a:t>Nyonya laksa noodles 叻沙面</a:t>
            </a:r>
            <a:endParaRPr lang="en-US" altLang="zh-CN" sz="2000" dirty="0"/>
          </a:p>
          <a:p>
            <a:pPr marL="342900" indent="-342900">
              <a:buAutoNum type="arabicPeriod"/>
            </a:pPr>
            <a:r>
              <a:rPr lang="en-US" altLang="zh-CN" sz="2000" dirty="0"/>
              <a:t>Indian Tandoori Chicken </a:t>
            </a:r>
            <a:r>
              <a:rPr lang="zh-CN" altLang="en-US" sz="2000" dirty="0"/>
              <a:t>印度烤鸡</a:t>
            </a:r>
            <a:endParaRPr lang="en-US" altLang="zh-CN" sz="2000" dirty="0"/>
          </a:p>
          <a:p>
            <a:pPr marL="342900" indent="-342900">
              <a:buAutoNum type="arabicPeriod"/>
            </a:pPr>
            <a:r>
              <a:rPr lang="en-US" altLang="zh-CN" sz="2000" dirty="0"/>
              <a:t>Indonesian </a:t>
            </a:r>
            <a:r>
              <a:rPr lang="en-US" altLang="zh-CN" sz="2000" dirty="0" err="1"/>
              <a:t>Nasi</a:t>
            </a:r>
            <a:r>
              <a:rPr lang="en-US" altLang="zh-CN" sz="2000" dirty="0"/>
              <a:t> </a:t>
            </a:r>
            <a:r>
              <a:rPr lang="en-US" altLang="zh-CN" sz="2000" dirty="0" err="1"/>
              <a:t>Goreng </a:t>
            </a:r>
            <a:r>
              <a:rPr lang="zh-CN" altLang="en-US" sz="2000" dirty="0" err="1"/>
              <a:t>印尼炒饭</a:t>
            </a:r>
            <a:endParaRPr lang="en-US" altLang="zh-CN" sz="2000" dirty="0"/>
          </a:p>
          <a:p>
            <a:pPr marL="342900" indent="-342900">
              <a:buAutoNum type="arabicPeriod"/>
            </a:pPr>
            <a:r>
              <a:rPr lang="zh-CN" altLang="en-US" sz="2000" dirty="0"/>
              <a:t>Grilled Mapo Shrimp fish cake 烤麻婆鱼虾饼</a:t>
            </a:r>
          </a:p>
          <a:p>
            <a:pPr marL="342900" indent="-342900">
              <a:buAutoNum type="arabicPeriod"/>
            </a:pPr>
            <a:r>
              <a:rPr lang="en-US" altLang="zh-CN" sz="2000" dirty="0"/>
              <a:t>Malay </a:t>
            </a:r>
            <a:r>
              <a:rPr lang="zh-CN" altLang="en-US" sz="2000" dirty="0"/>
              <a:t>Rendang Beef 马来西亚仁当牛肉</a:t>
            </a:r>
            <a:endParaRPr lang="en-US" altLang="zh-CN" sz="2000" dirty="0"/>
          </a:p>
          <a:p>
            <a:pPr marL="342900" indent="-342900">
              <a:buAutoNum type="arabicPeriod"/>
            </a:pPr>
            <a:r>
              <a:rPr lang="en-US" altLang="zh-CN" sz="2000" dirty="0"/>
              <a:t>Vietnamese Spring Roll 越南春卷</a:t>
            </a:r>
          </a:p>
        </p:txBody>
      </p:sp>
    </p:spTree>
    <p:extLst>
      <p:ext uri="{BB962C8B-B14F-4D97-AF65-F5344CB8AC3E}">
        <p14:creationId xmlns:p14="http://schemas.microsoft.com/office/powerpoint/2010/main" val="281763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4" name="文本框 3"/>
          <p:cNvSpPr txBox="1"/>
          <p:nvPr/>
        </p:nvSpPr>
        <p:spPr>
          <a:xfrm>
            <a:off x="11040461" y="876300"/>
            <a:ext cx="6095064" cy="584775"/>
          </a:xfrm>
          <a:prstGeom prst="rect">
            <a:avLst/>
          </a:prstGeom>
          <a:noFill/>
        </p:spPr>
        <p:txBody>
          <a:bodyPr wrap="square">
            <a:spAutoFit/>
          </a:bodyPr>
          <a:lstStyle/>
          <a:p>
            <a:pPr marL="0" indent="0">
              <a:buNone/>
            </a:pPr>
            <a:r>
              <a:rPr lang="en-US" altLang="zh-CN" sz="3200" b="1" u="sng" dirty="0">
                <a:solidFill>
                  <a:schemeClr val="tx1"/>
                </a:solidFill>
                <a:latin typeface="+mn-ea"/>
                <a:cs typeface="Kaiti SC Regular" panose="02010600040101010101" charset="-122"/>
              </a:rPr>
              <a:t>Banquet </a:t>
            </a:r>
            <a:r>
              <a:rPr lang="zh-CN" altLang="en-US" sz="3200" b="1" u="sng" dirty="0">
                <a:solidFill>
                  <a:schemeClr val="tx1"/>
                </a:solidFill>
                <a:latin typeface="+mn-ea"/>
                <a:cs typeface="Kaiti SC Regular" panose="02010600040101010101" charset="-122"/>
              </a:rPr>
              <a:t>宴会</a:t>
            </a:r>
            <a:r>
              <a:rPr lang="en-US" altLang="zh-CN" sz="3200" b="1" u="sng" dirty="0">
                <a:solidFill>
                  <a:schemeClr val="tx1"/>
                </a:solidFill>
                <a:latin typeface="+mn-ea"/>
                <a:cs typeface="Kaiti SC Regular" panose="02010600040101010101" charset="-122"/>
              </a:rPr>
              <a:t> </a:t>
            </a:r>
            <a:endParaRPr lang="en-US" altLang="zh-CN" sz="3200" dirty="0">
              <a:solidFill>
                <a:schemeClr val="tx1"/>
              </a:solidFill>
              <a:latin typeface="+mn-ea"/>
              <a:cs typeface="Kaiti SC Regular" panose="02010600040101010101" charset="-122"/>
              <a:sym typeface="+mn-ea"/>
            </a:endParaRPr>
          </a:p>
        </p:txBody>
      </p:sp>
      <p:sp>
        <p:nvSpPr>
          <p:cNvPr id="5" name="内容占位符 4"/>
          <p:cNvSpPr txBox="1">
            <a:spLocks/>
          </p:cNvSpPr>
          <p:nvPr/>
        </p:nvSpPr>
        <p:spPr>
          <a:xfrm>
            <a:off x="11129968" y="1768687"/>
            <a:ext cx="5421493" cy="6172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000" dirty="0">
                <a:latin typeface="+mn-ea"/>
                <a:cs typeface="Kaiti SC Regular" panose="02010600040101010101" charset="-122"/>
              </a:rPr>
              <a:t>Seating Capacity载客体量：</a:t>
            </a:r>
          </a:p>
          <a:p>
            <a:pPr marL="0" indent="0">
              <a:buFont typeface="Arial" panose="020B0604020202020204" pitchFamily="34" charset="0"/>
              <a:buNone/>
            </a:pPr>
            <a:r>
              <a:rPr lang="zh-CN" altLang="en-US" sz="2000" dirty="0">
                <a:latin typeface="+mn-ea"/>
                <a:cs typeface="Kaiti SC Regular" panose="02010600040101010101" charset="-122"/>
              </a:rPr>
              <a:t>宴会厅</a:t>
            </a:r>
            <a:r>
              <a:rPr lang="en-US" altLang="zh-CN" sz="2000" dirty="0">
                <a:latin typeface="+mn-ea"/>
                <a:cs typeface="Kaiti SC Regular" panose="02010600040101010101" charset="-122"/>
              </a:rPr>
              <a:t> Banquet hall </a:t>
            </a:r>
            <a:r>
              <a:rPr lang="zh-CN" altLang="en-US" sz="2000" dirty="0">
                <a:latin typeface="+mn-ea"/>
                <a:cs typeface="Kaiti SC Regular" panose="02010600040101010101" charset="-122"/>
              </a:rPr>
              <a:t>649m2，</a:t>
            </a:r>
          </a:p>
          <a:p>
            <a:pPr marL="0" indent="0">
              <a:buFont typeface="Arial" panose="020B0604020202020204" pitchFamily="34" charset="0"/>
              <a:buNone/>
            </a:pPr>
            <a:r>
              <a:rPr lang="zh-CN" altLang="en-US" sz="2000" dirty="0">
                <a:latin typeface="+mn-ea"/>
                <a:cs typeface="Kaiti SC Regular" panose="02010600040101010101" charset="-122"/>
              </a:rPr>
              <a:t>宴会前厅</a:t>
            </a:r>
            <a:r>
              <a:rPr lang="en-US" altLang="zh-CN" sz="2000" dirty="0">
                <a:latin typeface="+mn-ea"/>
                <a:cs typeface="Kaiti SC Regular" panose="02010600040101010101" charset="-122"/>
              </a:rPr>
              <a:t> Banquet lobby </a:t>
            </a:r>
            <a:r>
              <a:rPr lang="zh-CN" altLang="en-US" sz="2000" dirty="0">
                <a:latin typeface="+mn-ea"/>
                <a:cs typeface="Kaiti SC Regular" panose="02010600040101010101" charset="-122"/>
              </a:rPr>
              <a:t>252m2，</a:t>
            </a:r>
          </a:p>
          <a:p>
            <a:pPr marL="0" indent="0">
              <a:buFont typeface="Arial" panose="020B0604020202020204" pitchFamily="34" charset="0"/>
              <a:buNone/>
            </a:pPr>
            <a:r>
              <a:rPr lang="zh-CN" altLang="en-US" sz="2000" dirty="0">
                <a:latin typeface="+mn-ea"/>
                <a:cs typeface="Kaiti SC Regular" panose="02010600040101010101" charset="-122"/>
              </a:rPr>
              <a:t>会议室一厅二厅</a:t>
            </a:r>
            <a:r>
              <a:rPr lang="en-US" altLang="zh-CN" sz="2000" dirty="0">
                <a:latin typeface="+mn-ea"/>
                <a:cs typeface="Kaiti SC Regular" panose="02010600040101010101" charset="-122"/>
              </a:rPr>
              <a:t> Meeting room 1&amp;2 </a:t>
            </a:r>
            <a:r>
              <a:rPr lang="zh-CN" altLang="en-US" sz="2000" dirty="0">
                <a:latin typeface="+mn-ea"/>
                <a:cs typeface="Kaiti SC Regular" panose="02010600040101010101" charset="-122"/>
              </a:rPr>
              <a:t>124m2，</a:t>
            </a:r>
          </a:p>
          <a:p>
            <a:pPr marL="0" indent="0">
              <a:buFont typeface="Arial" panose="020B0604020202020204" pitchFamily="34" charset="0"/>
              <a:buNone/>
            </a:pPr>
            <a:r>
              <a:rPr lang="zh-CN" altLang="en-US" sz="2000" dirty="0">
                <a:latin typeface="+mn-ea"/>
                <a:cs typeface="Kaiti SC Regular" panose="02010600040101010101" charset="-122"/>
              </a:rPr>
              <a:t>会议室三厅四厅</a:t>
            </a:r>
            <a:r>
              <a:rPr lang="en-US" altLang="zh-CN" sz="2000" dirty="0">
                <a:latin typeface="+mn-ea"/>
                <a:cs typeface="Kaiti SC Regular" panose="02010600040101010101" charset="-122"/>
              </a:rPr>
              <a:t> </a:t>
            </a:r>
            <a:r>
              <a:rPr lang="en-US" altLang="zh-CN" sz="2000" dirty="0">
                <a:latin typeface="+mn-ea"/>
                <a:cs typeface="Kaiti SC Regular" panose="02010600040101010101" charset="-122"/>
                <a:sym typeface="+mn-ea"/>
              </a:rPr>
              <a:t>Meeting room 3&amp;4  </a:t>
            </a:r>
            <a:r>
              <a:rPr lang="zh-CN" altLang="en-US" sz="2000" dirty="0">
                <a:latin typeface="+mn-ea"/>
                <a:cs typeface="Kaiti SC Regular" panose="02010600040101010101" charset="-122"/>
              </a:rPr>
              <a:t>121m2</a:t>
            </a:r>
            <a:endParaRPr lang="en-US" altLang="zh-CN" sz="2000" dirty="0">
              <a:latin typeface="+mn-ea"/>
              <a:cs typeface="Kaiti SC Regular" panose="02010600040101010101" charset="-122"/>
            </a:endParaRPr>
          </a:p>
          <a:p>
            <a:r>
              <a:rPr lang="zh-CN" altLang="en-US" sz="2000" dirty="0">
                <a:latin typeface="+mn-ea"/>
                <a:cs typeface="Kaiti SC Regular" panose="02010600040101010101" charset="-122"/>
              </a:rPr>
              <a:t>主营内容</a:t>
            </a:r>
            <a:r>
              <a:rPr lang="en-US" altLang="zh-CN" sz="2000" dirty="0">
                <a:latin typeface="+mn-ea"/>
                <a:cs typeface="Kaiti SC Regular" panose="02010600040101010101" charset="-122"/>
              </a:rPr>
              <a:t> </a:t>
            </a:r>
            <a:r>
              <a:rPr lang="en-US" altLang="zh-CN" sz="2000" dirty="0">
                <a:latin typeface="+mn-ea"/>
                <a:cs typeface="Kaiti SC Regular" panose="02010600040101010101" charset="-122"/>
                <a:sym typeface="+mn-ea"/>
              </a:rPr>
              <a:t>Main content</a:t>
            </a:r>
            <a:r>
              <a:rPr lang="zh-CN" altLang="en-US" sz="2000" dirty="0">
                <a:latin typeface="+mn-ea"/>
                <a:cs typeface="Kaiti SC Regular" panose="02010600040101010101" charset="-122"/>
              </a:rPr>
              <a:t>：</a:t>
            </a:r>
            <a:endParaRPr lang="en-US" altLang="zh-CN" sz="2000" dirty="0">
              <a:latin typeface="+mn-ea"/>
              <a:cs typeface="Kaiti SC Regular" panose="02010600040101010101" charset="-122"/>
            </a:endParaRPr>
          </a:p>
          <a:p>
            <a:r>
              <a:rPr lang="zh-CN" altLang="en-US" sz="2000" dirty="0">
                <a:latin typeface="+mn-ea"/>
                <a:cs typeface="Kaiti SC Regular" panose="02010600040101010101" charset="-122"/>
              </a:rPr>
              <a:t>会议，茶歇，婚宴，宝宝宴，寿宴，尾牙，公司活动，产品展示会市场活动等</a:t>
            </a:r>
          </a:p>
          <a:p>
            <a:r>
              <a:rPr lang="en-US" altLang="zh-CN" sz="2000" dirty="0">
                <a:latin typeface="+mn-ea"/>
                <a:cs typeface="Kaiti SC Regular" panose="02010600040101010101" charset="-122"/>
              </a:rPr>
              <a:t>Meeting, Tea break, Wedding feast, Baby's party, Birthday party, Year-end party,  Corporate activity, Product presentations, marketing events, </a:t>
            </a:r>
            <a:r>
              <a:rPr lang="en-US" altLang="zh-CN" sz="2000" dirty="0" err="1">
                <a:latin typeface="+mn-ea"/>
                <a:cs typeface="Kaiti SC Regular" panose="02010600040101010101" charset="-122"/>
              </a:rPr>
              <a:t>etc</a:t>
            </a:r>
            <a:endParaRPr lang="en-US" altLang="zh-CN" sz="2000" dirty="0">
              <a:latin typeface="+mn-ea"/>
              <a:cs typeface="Kaiti SC Regular" panose="02010600040101010101" charset="-122"/>
            </a:endParaRPr>
          </a:p>
          <a:p>
            <a:pPr marL="0" indent="0">
              <a:buFont typeface="Arial" panose="020B0604020202020204" pitchFamily="34" charset="0"/>
              <a:buNone/>
            </a:pPr>
            <a:r>
              <a:rPr lang="zh-CN" altLang="en-US" sz="2000" dirty="0">
                <a:latin typeface="+mn-ea"/>
                <a:cs typeface="Kaiti SC Regular" panose="02010600040101010101" charset="-122"/>
              </a:rPr>
              <a:t>特色</a:t>
            </a:r>
            <a:r>
              <a:rPr lang="en-US" altLang="zh-CN" sz="2000" dirty="0">
                <a:latin typeface="+mn-ea"/>
                <a:cs typeface="Kaiti SC Regular" panose="02010600040101010101" charset="-122"/>
              </a:rPr>
              <a:t>F</a:t>
            </a:r>
            <a:r>
              <a:rPr lang="zh-CN" altLang="en-US" sz="2000" dirty="0">
                <a:latin typeface="+mn-ea"/>
                <a:cs typeface="Kaiti SC Regular" panose="02010600040101010101" charset="-122"/>
              </a:rPr>
              <a:t>eature：</a:t>
            </a:r>
            <a:endParaRPr lang="en-US" altLang="zh-CN" sz="2000" dirty="0">
              <a:latin typeface="+mn-ea"/>
              <a:cs typeface="Kaiti SC Regular" panose="02010600040101010101" charset="-122"/>
            </a:endParaRPr>
          </a:p>
          <a:p>
            <a:pPr marL="0" indent="0">
              <a:buFont typeface="Arial" panose="020B0604020202020204" pitchFamily="34" charset="0"/>
              <a:buNone/>
            </a:pPr>
            <a:r>
              <a:rPr lang="zh-CN" altLang="en-US" sz="2000" dirty="0">
                <a:latin typeface="+mn-ea"/>
                <a:cs typeface="Kaiti SC Regular" panose="02010600040101010101" charset="-122"/>
              </a:rPr>
              <a:t>提供特色主题翻糖蛋糕，全方位定制宴会策划体验</a:t>
            </a:r>
            <a:r>
              <a:rPr lang="en-US" altLang="zh-CN" sz="2000" dirty="0">
                <a:latin typeface="+mn-ea"/>
                <a:cs typeface="Kaiti SC Regular" panose="02010600040101010101" charset="-122"/>
              </a:rPr>
              <a:t>  </a:t>
            </a:r>
          </a:p>
          <a:p>
            <a:pPr marL="0" indent="0">
              <a:buFont typeface="Arial" panose="020B0604020202020204" pitchFamily="34" charset="0"/>
              <a:buNone/>
            </a:pPr>
            <a:r>
              <a:rPr lang="en-US" altLang="zh-CN" sz="2000" dirty="0">
                <a:latin typeface="+mn-ea"/>
                <a:cs typeface="Kaiti SC Regular" panose="02010600040101010101" charset="-122"/>
              </a:rPr>
              <a:t>Provide </a:t>
            </a:r>
            <a:r>
              <a:rPr lang="en-US" altLang="zh-CN" sz="2000" dirty="0">
                <a:solidFill>
                  <a:schemeClr val="tx1">
                    <a:alpha val="80000"/>
                  </a:schemeClr>
                </a:solidFill>
                <a:latin typeface="+mn-ea"/>
                <a:cs typeface="Kaiti SC Regular" panose="02010600040101010101" charset="-122"/>
                <a:sym typeface="+mn-ea"/>
              </a:rPr>
              <a:t>Icing Cake Themes</a:t>
            </a:r>
            <a:r>
              <a:rPr lang="zh-CN" altLang="en-US" sz="2000" dirty="0">
                <a:solidFill>
                  <a:schemeClr val="tx1">
                    <a:alpha val="80000"/>
                  </a:schemeClr>
                </a:solidFill>
                <a:latin typeface="+mn-ea"/>
                <a:cs typeface="Kaiti SC Regular" panose="02010600040101010101" charset="-122"/>
                <a:sym typeface="+mn-ea"/>
              </a:rPr>
              <a:t>，Customized banquet planning experience</a:t>
            </a:r>
          </a:p>
        </p:txBody>
      </p:sp>
      <p:pic>
        <p:nvPicPr>
          <p:cNvPr id="6" name="图片 5"/>
          <p:cNvPicPr>
            <a:picLocks noChangeAspect="1"/>
          </p:cNvPicPr>
          <p:nvPr/>
        </p:nvPicPr>
        <p:blipFill rotWithShape="1">
          <a:blip r:embed="rId3"/>
          <a:srcRect r="14773"/>
          <a:stretch>
            <a:fillRect/>
          </a:stretch>
        </p:blipFill>
        <p:spPr>
          <a:xfrm>
            <a:off x="0" y="0"/>
            <a:ext cx="9820252" cy="8145428"/>
          </a:xfrm>
          <a:prstGeom prst="rect">
            <a:avLst/>
          </a:prstGeom>
        </p:spPr>
      </p:pic>
      <p:sp>
        <p:nvSpPr>
          <p:cNvPr id="3" name="文本框 2"/>
          <p:cNvSpPr txBox="1"/>
          <p:nvPr/>
        </p:nvSpPr>
        <p:spPr>
          <a:xfrm>
            <a:off x="792469" y="876300"/>
            <a:ext cx="8841105" cy="871220"/>
          </a:xfrm>
          <a:prstGeom prst="rect">
            <a:avLst/>
          </a:prstGeom>
          <a:noFill/>
        </p:spPr>
        <p:txBody>
          <a:bodyPr wrap="square">
            <a:noAutofit/>
          </a:bodyPr>
          <a:lstStyle/>
          <a:p>
            <a:pPr marL="140335" indent="-140335" algn="ctr"/>
            <a:r>
              <a:rPr lang="zh-CN" altLang="zh-CN" sz="3000" b="1" kern="100" dirty="0">
                <a:effectLst/>
                <a:latin typeface="方正楷体简体" panose="02010601030101010101" pitchFamily="2" charset="-122"/>
                <a:ea typeface="方正楷体简体" panose="02010601030101010101" pitchFamily="2" charset="-122"/>
                <a:cs typeface="微软雅黑" panose="020B0503020204020204" pitchFamily="34" charset="-122"/>
                <a:sym typeface="+mn-ea"/>
              </a:rPr>
              <a:t>Section Introduction各分部概况介绍</a:t>
            </a:r>
            <a:endParaRPr lang="zh-CN" altLang="zh-CN" sz="3000" b="1"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b="1"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b="1"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3200" b="1" kern="100" dirty="0">
              <a:effectLst/>
              <a:latin typeface="方正楷体简体" panose="02010601030101010101" pitchFamily="2" charset="-122"/>
              <a:ea typeface="方正楷体简体" panose="02010601030101010101" pitchFamily="2" charset="-122"/>
              <a:cs typeface="微软雅黑" panose="020B0503020204020204" pitchFamily="34" charset="-122"/>
            </a:endParaRPr>
          </a:p>
          <a:p>
            <a:pPr algn="ctr"/>
            <a:endParaRPr lang="zh-CN" altLang="zh-CN" sz="1200" kern="1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12293846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11" name="文本框 10"/>
          <p:cNvSpPr txBox="1"/>
          <p:nvPr/>
        </p:nvSpPr>
        <p:spPr>
          <a:xfrm>
            <a:off x="566403" y="225221"/>
            <a:ext cx="16932711" cy="1015663"/>
          </a:xfrm>
          <a:prstGeom prst="rect">
            <a:avLst/>
          </a:prstGeom>
          <a:noFill/>
        </p:spPr>
        <p:txBody>
          <a:bodyPr wrap="square">
            <a:spAutoFit/>
          </a:bodyPr>
          <a:lstStyle/>
          <a:p>
            <a:r>
              <a:rPr lang="zh-CN" altLang="zh-CN" sz="4000" kern="100" dirty="0">
                <a:effectLst/>
                <a:latin typeface="+mn-ea"/>
                <a:cs typeface="微软雅黑" panose="020B0503020204020204" pitchFamily="34" charset="-122"/>
                <a:sym typeface="+mn-ea"/>
              </a:rPr>
              <a:t>餐饮部</a:t>
            </a:r>
            <a:r>
              <a:rPr lang="zh-CN" altLang="en-US" sz="4000" kern="100" dirty="0">
                <a:effectLst/>
                <a:latin typeface="+mn-ea"/>
                <a:cs typeface="微软雅黑" panose="020B0503020204020204" pitchFamily="34" charset="-122"/>
                <a:sym typeface="+mn-ea"/>
              </a:rPr>
              <a:t>的愿景</a:t>
            </a:r>
            <a:endParaRPr lang="en-US" altLang="zh-CN" sz="4000" kern="100" dirty="0">
              <a:effectLst/>
              <a:latin typeface="+mn-ea"/>
              <a:cs typeface="微软雅黑" panose="020B0503020204020204" pitchFamily="34" charset="-122"/>
              <a:sym typeface="+mn-ea"/>
            </a:endParaRPr>
          </a:p>
          <a:p>
            <a:r>
              <a:rPr lang="en-US" altLang="zh-CN" sz="2000" dirty="0">
                <a:latin typeface="+mn-ea"/>
                <a:cs typeface="Times New Roman" panose="02020603050405020304" pitchFamily="18" charset="0"/>
              </a:rPr>
              <a:t>Food and Beverage Vision</a:t>
            </a:r>
            <a:endParaRPr lang="zh-CN" altLang="zh-CN" sz="1600" kern="100" dirty="0">
              <a:effectLst/>
              <a:latin typeface="+mn-ea"/>
              <a:cs typeface="Times New Roman" panose="02020603050405020304" pitchFamily="18" charset="0"/>
            </a:endParaRPr>
          </a:p>
        </p:txBody>
      </p:sp>
      <p:sp>
        <p:nvSpPr>
          <p:cNvPr id="12" name="文本框 11"/>
          <p:cNvSpPr txBox="1"/>
          <p:nvPr/>
        </p:nvSpPr>
        <p:spPr>
          <a:xfrm>
            <a:off x="566401" y="2149872"/>
            <a:ext cx="17601689" cy="461665"/>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Suzhou Shishan Banyan Tree Restaurant is the course of Jiangsu catering</a:t>
            </a:r>
          </a:p>
        </p:txBody>
      </p:sp>
      <p:sp>
        <p:nvSpPr>
          <p:cNvPr id="13" name="文本框 12"/>
          <p:cNvSpPr txBox="1"/>
          <p:nvPr/>
        </p:nvSpPr>
        <p:spPr>
          <a:xfrm>
            <a:off x="566401" y="1817062"/>
            <a:ext cx="9663524" cy="461665"/>
          </a:xfrm>
          <a:prstGeom prst="rect">
            <a:avLst/>
          </a:prstGeom>
          <a:noFill/>
        </p:spPr>
        <p:txBody>
          <a:bodyPr wrap="square">
            <a:spAutoFit/>
          </a:bodyPr>
          <a:lstStyle/>
          <a:p>
            <a:r>
              <a:rPr lang="zh-CN" altLang="en-US" sz="2400" dirty="0"/>
              <a:t>苏州狮山悦榕庄餐饮是江苏餐饮的航向标</a:t>
            </a:r>
          </a:p>
        </p:txBody>
      </p:sp>
      <p:sp>
        <p:nvSpPr>
          <p:cNvPr id="14" name="文本框 13"/>
          <p:cNvSpPr txBox="1"/>
          <p:nvPr/>
        </p:nvSpPr>
        <p:spPr>
          <a:xfrm>
            <a:off x="566401" y="3411727"/>
            <a:ext cx="17601689" cy="461665"/>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Luxury experience </a:t>
            </a:r>
            <a:r>
              <a:rPr lang="en-US" altLang="zh-CN" sz="2400" dirty="0">
                <a:latin typeface="Times New Roman" panose="02020603050405020304" pitchFamily="18" charset="0"/>
                <a:cs typeface="Times New Roman" panose="02020603050405020304" pitchFamily="18" charset="0"/>
              </a:rPr>
              <a:t>is</a:t>
            </a:r>
            <a:r>
              <a:rPr lang="zh-CN" altLang="en-US" sz="2400" dirty="0">
                <a:latin typeface="Times New Roman" panose="02020603050405020304" pitchFamily="18" charset="0"/>
                <a:cs typeface="Times New Roman" panose="02020603050405020304" pitchFamily="18" charset="0"/>
              </a:rPr>
              <a:t>not only meets the needs of customers, but also guides the professional awareness of practitioners</a:t>
            </a:r>
          </a:p>
        </p:txBody>
      </p:sp>
      <p:sp>
        <p:nvSpPr>
          <p:cNvPr id="15" name="文本框 14"/>
          <p:cNvSpPr txBox="1"/>
          <p:nvPr/>
        </p:nvSpPr>
        <p:spPr>
          <a:xfrm>
            <a:off x="566401" y="3039874"/>
            <a:ext cx="16091870" cy="461665"/>
          </a:xfrm>
          <a:prstGeom prst="rect">
            <a:avLst/>
          </a:prstGeom>
          <a:noFill/>
        </p:spPr>
        <p:txBody>
          <a:bodyPr wrap="square">
            <a:spAutoFit/>
          </a:bodyPr>
          <a:lstStyle/>
          <a:p>
            <a:r>
              <a:rPr lang="zh-CN" altLang="en-US" sz="2400" dirty="0"/>
              <a:t>奢华体验不仅满足顾客的需求，更能指引从业人员的职业认知</a:t>
            </a:r>
          </a:p>
        </p:txBody>
      </p:sp>
      <p:sp>
        <p:nvSpPr>
          <p:cNvPr id="16" name="文本框 15"/>
          <p:cNvSpPr txBox="1"/>
          <p:nvPr/>
        </p:nvSpPr>
        <p:spPr>
          <a:xfrm>
            <a:off x="566401" y="4673002"/>
            <a:ext cx="17391611" cy="461665"/>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Banyan Tree Suzhou </a:t>
            </a:r>
            <a:r>
              <a:rPr lang="en-US" altLang="zh-CN" sz="2400" dirty="0" err="1">
                <a:latin typeface="Times New Roman" panose="02020603050405020304" pitchFamily="18" charset="0"/>
                <a:cs typeface="Times New Roman" panose="02020603050405020304" pitchFamily="18" charset="0"/>
              </a:rPr>
              <a:t>Shishan</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will be the Whampoa Military Academy for future professional managers</a:t>
            </a:r>
          </a:p>
        </p:txBody>
      </p:sp>
      <p:sp>
        <p:nvSpPr>
          <p:cNvPr id="17" name="文本框 16"/>
          <p:cNvSpPr txBox="1"/>
          <p:nvPr/>
        </p:nvSpPr>
        <p:spPr>
          <a:xfrm>
            <a:off x="557934" y="4203502"/>
            <a:ext cx="9663524" cy="461665"/>
          </a:xfrm>
          <a:prstGeom prst="rect">
            <a:avLst/>
          </a:prstGeom>
          <a:noFill/>
        </p:spPr>
        <p:txBody>
          <a:bodyPr wrap="square">
            <a:spAutoFit/>
          </a:bodyPr>
          <a:lstStyle/>
          <a:p>
            <a:r>
              <a:rPr lang="zh-CN" altLang="en-US" sz="2400" dirty="0"/>
              <a:t>苏州狮山悦榕庄酒店将是未来职业经理人的黄埔军校</a:t>
            </a:r>
          </a:p>
        </p:txBody>
      </p:sp>
      <p:sp>
        <p:nvSpPr>
          <p:cNvPr id="18" name="文本框 17"/>
          <p:cNvSpPr txBox="1"/>
          <p:nvPr/>
        </p:nvSpPr>
        <p:spPr>
          <a:xfrm>
            <a:off x="557934" y="5728082"/>
            <a:ext cx="17208279" cy="830997"/>
          </a:xfrm>
          <a:prstGeom prst="rect">
            <a:avLst/>
          </a:prstGeom>
          <a:noFill/>
        </p:spPr>
        <p:txBody>
          <a:bodyPr wrap="square">
            <a:spAutoFit/>
          </a:bodyPr>
          <a:lstStyle/>
          <a:p>
            <a:r>
              <a:rPr lang="zh-CN" altLang="en-US" sz="2400" dirty="0"/>
              <a:t>每一个悦榕庄人都将会更自信，专业从容的面对未来职业生涯，优秀的心理能力，沟通技巧，行业认知度，职业价值观等通过专业的培训，令每一个经历者收益深远</a:t>
            </a:r>
          </a:p>
        </p:txBody>
      </p:sp>
      <p:sp>
        <p:nvSpPr>
          <p:cNvPr id="19" name="文本框 18"/>
          <p:cNvSpPr txBox="1"/>
          <p:nvPr/>
        </p:nvSpPr>
        <p:spPr>
          <a:xfrm>
            <a:off x="561546" y="6597413"/>
            <a:ext cx="17478375" cy="1200329"/>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Every Banyan Tree employee will be more confident, professional and calm in the face of future career, excellent psychological ability, communication skills, industry awareness, professional values and other professional training, so that every experience of far-reaching benefits</a:t>
            </a:r>
          </a:p>
        </p:txBody>
      </p:sp>
    </p:spTree>
    <p:extLst>
      <p:ext uri="{BB962C8B-B14F-4D97-AF65-F5344CB8AC3E}">
        <p14:creationId xmlns:p14="http://schemas.microsoft.com/office/powerpoint/2010/main" val="45326506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9" name="文本框 8">
            <a:extLst>
              <a:ext uri="{FF2B5EF4-FFF2-40B4-BE49-F238E27FC236}">
                <a16:creationId xmlns:a16="http://schemas.microsoft.com/office/drawing/2014/main" id="{3F61DD17-883E-8DF5-7A4B-6A31DB85C5C2}"/>
              </a:ext>
            </a:extLst>
          </p:cNvPr>
          <p:cNvSpPr txBox="1"/>
          <p:nvPr/>
        </p:nvSpPr>
        <p:spPr>
          <a:xfrm>
            <a:off x="245533" y="1631319"/>
            <a:ext cx="14080067" cy="954107"/>
          </a:xfrm>
          <a:prstGeom prst="rect">
            <a:avLst/>
          </a:prstGeom>
          <a:noFill/>
        </p:spPr>
        <p:txBody>
          <a:bodyPr wrap="square">
            <a:spAutoFit/>
          </a:bodyPr>
          <a:lstStyle>
            <a:defPPr>
              <a:defRPr lang="en-US"/>
            </a:defPPr>
            <a:lvl1pPr>
              <a:defRPr sz="2800" b="1">
                <a:solidFill>
                  <a:srgbClr val="333333"/>
                </a:solidFill>
                <a:effectLst/>
                <a:latin typeface="方正楷体简体" panose="02010601030101010101" pitchFamily="2" charset="-122"/>
                <a:ea typeface="方正楷体简体" panose="02010601030101010101" pitchFamily="2" charset="-122"/>
                <a:cs typeface="Times New Roman" panose="02020603050405020304" pitchFamily="18" charset="0"/>
              </a:defRPr>
            </a:lvl1pPr>
          </a:lstStyle>
          <a:p>
            <a:r>
              <a:rPr lang="zh-CN" altLang="zh-CN" b="0" dirty="0"/>
              <a:t>【</a:t>
            </a:r>
            <a:r>
              <a:rPr lang="zh-CN" altLang="en-US" b="0" dirty="0"/>
              <a:t>魔方公寓</a:t>
            </a:r>
            <a:r>
              <a:rPr lang="zh-CN" altLang="zh-CN" b="0" dirty="0"/>
              <a:t>】</a:t>
            </a:r>
            <a:r>
              <a:rPr lang="en-US" altLang="zh-CN" b="0" dirty="0"/>
              <a:t>4</a:t>
            </a:r>
            <a:r>
              <a:rPr lang="zh-CN" altLang="en-US" b="0" dirty="0"/>
              <a:t>人间，每间拥有独立卫生间和淋浴房，以及独立的阳台。</a:t>
            </a:r>
            <a:endParaRPr lang="en-US" altLang="zh-CN" b="0" dirty="0"/>
          </a:p>
          <a:p>
            <a:r>
              <a:rPr lang="en-US" altLang="zh-CN" b="0" dirty="0"/>
              <a:t> 4 individuals dormitory, with separate bathroom and shower room, as well as a separate balcony.</a:t>
            </a:r>
          </a:p>
        </p:txBody>
      </p:sp>
      <p:pic>
        <p:nvPicPr>
          <p:cNvPr id="12" name="图片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2126" y="3329516"/>
            <a:ext cx="6333514" cy="4750135"/>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30307" y="3314700"/>
            <a:ext cx="6373026" cy="4779769"/>
          </a:xfrm>
          <a:prstGeom prst="rect">
            <a:avLst/>
          </a:prstGeom>
        </p:spPr>
      </p:pic>
      <p:pic>
        <p:nvPicPr>
          <p:cNvPr id="15" name="图片 14" descr="392f926c3fed680a86c23113f13abaa">
            <a:extLst>
              <a:ext uri="{FF2B5EF4-FFF2-40B4-BE49-F238E27FC236}">
                <a16:creationId xmlns:a16="http://schemas.microsoft.com/office/drawing/2014/main" id="{106E2CD9-2633-8408-EF3A-04158BAC3FA5}"/>
              </a:ext>
            </a:extLst>
          </p:cNvPr>
          <p:cNvPicPr>
            <a:picLocks noChangeAspect="1"/>
          </p:cNvPicPr>
          <p:nvPr/>
        </p:nvPicPr>
        <p:blipFill>
          <a:blip r:embed="rId5"/>
          <a:stretch>
            <a:fillRect/>
          </a:stretch>
        </p:blipFill>
        <p:spPr>
          <a:xfrm>
            <a:off x="245533" y="3314700"/>
            <a:ext cx="5032320" cy="4750135"/>
          </a:xfrm>
          <a:prstGeom prst="rect">
            <a:avLst/>
          </a:prstGeom>
        </p:spPr>
      </p:pic>
      <p:sp>
        <p:nvSpPr>
          <p:cNvPr id="16" name="文本框 15">
            <a:extLst>
              <a:ext uri="{FF2B5EF4-FFF2-40B4-BE49-F238E27FC236}">
                <a16:creationId xmlns:a16="http://schemas.microsoft.com/office/drawing/2014/main" id="{3F61DD17-883E-8DF5-7A4B-6A31DB85C5C2}"/>
              </a:ext>
            </a:extLst>
          </p:cNvPr>
          <p:cNvSpPr txBox="1"/>
          <p:nvPr/>
        </p:nvSpPr>
        <p:spPr>
          <a:xfrm>
            <a:off x="332126" y="358368"/>
            <a:ext cx="10210800" cy="954107"/>
          </a:xfrm>
          <a:prstGeom prst="rect">
            <a:avLst/>
          </a:prstGeom>
          <a:noFill/>
        </p:spPr>
        <p:txBody>
          <a:bodyPr wrap="square">
            <a:spAutoFit/>
          </a:bodyPr>
          <a:lstStyle>
            <a:defPPr>
              <a:defRPr lang="en-US"/>
            </a:defPPr>
            <a:lvl1pPr>
              <a:defRPr sz="2800" b="1">
                <a:solidFill>
                  <a:srgbClr val="333333"/>
                </a:solidFill>
                <a:effectLst/>
                <a:latin typeface="方正楷体简体" panose="02010601030101010101" pitchFamily="2" charset="-122"/>
                <a:ea typeface="方正楷体简体" panose="02010601030101010101" pitchFamily="2" charset="-122"/>
                <a:cs typeface="Times New Roman" panose="02020603050405020304" pitchFamily="18" charset="0"/>
              </a:defRPr>
            </a:lvl1pPr>
          </a:lstStyle>
          <a:p>
            <a:r>
              <a:rPr lang="zh-CN" altLang="en-US" b="0" dirty="0"/>
              <a:t>我们的员工宿舍</a:t>
            </a:r>
            <a:endParaRPr lang="en-US" altLang="zh-CN" b="0" dirty="0"/>
          </a:p>
          <a:p>
            <a:r>
              <a:rPr lang="en-US" altLang="zh-CN" b="0" dirty="0">
                <a:latin typeface="Times New Roman" panose="02020603050405020304" pitchFamily="18" charset="0"/>
              </a:rPr>
              <a:t>Associate’s Dormitory</a:t>
            </a:r>
          </a:p>
        </p:txBody>
      </p:sp>
    </p:spTree>
    <p:extLst>
      <p:ext uri="{BB962C8B-B14F-4D97-AF65-F5344CB8AC3E}">
        <p14:creationId xmlns:p14="http://schemas.microsoft.com/office/powerpoint/2010/main" val="16488656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grpSp>
        <p:nvGrpSpPr>
          <p:cNvPr id="19" name="Group 19"/>
          <p:cNvGrpSpPr/>
          <p:nvPr/>
        </p:nvGrpSpPr>
        <p:grpSpPr>
          <a:xfrm>
            <a:off x="2137963" y="2110442"/>
            <a:ext cx="4615748" cy="2000157"/>
            <a:chOff x="0" y="0"/>
            <a:chExt cx="4376413" cy="1896445"/>
          </a:xfrm>
        </p:grpSpPr>
        <p:sp>
          <p:nvSpPr>
            <p:cNvPr id="20" name="Freeform 20"/>
            <p:cNvSpPr/>
            <p:nvPr/>
          </p:nvSpPr>
          <p:spPr>
            <a:xfrm>
              <a:off x="0" y="0"/>
              <a:ext cx="4376413" cy="1896530"/>
            </a:xfrm>
            <a:custGeom>
              <a:avLst/>
              <a:gdLst/>
              <a:ahLst/>
              <a:cxnLst/>
              <a:rect l="l" t="t" r="r" b="b"/>
              <a:pathLst>
                <a:path w="4376413" h="1896530">
                  <a:moveTo>
                    <a:pt x="0" y="0"/>
                  </a:moveTo>
                  <a:lnTo>
                    <a:pt x="3428133" y="0"/>
                  </a:lnTo>
                  <a:lnTo>
                    <a:pt x="4376413" y="948280"/>
                  </a:lnTo>
                  <a:lnTo>
                    <a:pt x="3428133" y="1896530"/>
                  </a:lnTo>
                  <a:lnTo>
                    <a:pt x="0" y="1896530"/>
                  </a:lnTo>
                  <a:close/>
                </a:path>
              </a:pathLst>
            </a:custGeom>
            <a:solidFill>
              <a:srgbClr val="E6C6B6"/>
            </a:solidFill>
          </p:spPr>
        </p:sp>
        <p:sp>
          <p:nvSpPr>
            <p:cNvPr id="21" name="TextBox 21"/>
            <p:cNvSpPr txBox="1"/>
            <p:nvPr/>
          </p:nvSpPr>
          <p:spPr>
            <a:xfrm>
              <a:off x="0" y="-28575"/>
              <a:ext cx="4376413" cy="1925020"/>
            </a:xfrm>
            <a:prstGeom prst="rect">
              <a:avLst/>
            </a:prstGeom>
          </p:spPr>
          <p:txBody>
            <a:bodyPr lIns="71438" tIns="71438" rIns="71438" bIns="71438" rtlCol="0" anchor="ctr"/>
            <a:lstStyle/>
            <a:p>
              <a:pPr algn="ctr">
                <a:lnSpc>
                  <a:spcPts val="4320"/>
                </a:lnSpc>
              </a:pPr>
              <a:r>
                <a:rPr lang="en-US" sz="3600" dirty="0">
                  <a:latin typeface="Times New Roman" panose="02020603050405020304" pitchFamily="18" charset="0"/>
                  <a:cs typeface="Times New Roman" panose="02020603050405020304" pitchFamily="18" charset="0"/>
                </a:rPr>
                <a:t>Part 1</a:t>
              </a:r>
            </a:p>
          </p:txBody>
        </p:sp>
      </p:grpSp>
      <p:grpSp>
        <p:nvGrpSpPr>
          <p:cNvPr id="22" name="Group 22"/>
          <p:cNvGrpSpPr/>
          <p:nvPr/>
        </p:nvGrpSpPr>
        <p:grpSpPr>
          <a:xfrm>
            <a:off x="6119045" y="2110442"/>
            <a:ext cx="9980192" cy="2000157"/>
            <a:chOff x="0" y="0"/>
            <a:chExt cx="9462701" cy="1896445"/>
          </a:xfrm>
        </p:grpSpPr>
        <p:sp>
          <p:nvSpPr>
            <p:cNvPr id="23" name="Freeform 23"/>
            <p:cNvSpPr/>
            <p:nvPr/>
          </p:nvSpPr>
          <p:spPr>
            <a:xfrm>
              <a:off x="0" y="0"/>
              <a:ext cx="9462701" cy="1896530"/>
            </a:xfrm>
            <a:custGeom>
              <a:avLst/>
              <a:gdLst/>
              <a:ahLst/>
              <a:cxnLst/>
              <a:rect l="l" t="t" r="r" b="b"/>
              <a:pathLst>
                <a:path w="9462701" h="1896530">
                  <a:moveTo>
                    <a:pt x="0" y="0"/>
                  </a:moveTo>
                  <a:lnTo>
                    <a:pt x="9462701" y="0"/>
                  </a:lnTo>
                  <a:lnTo>
                    <a:pt x="9462701" y="948280"/>
                  </a:lnTo>
                  <a:lnTo>
                    <a:pt x="9462701" y="1896530"/>
                  </a:lnTo>
                  <a:lnTo>
                    <a:pt x="0" y="1896530"/>
                  </a:lnTo>
                  <a:lnTo>
                    <a:pt x="1242652" y="948280"/>
                  </a:lnTo>
                  <a:lnTo>
                    <a:pt x="0" y="0"/>
                  </a:lnTo>
                  <a:close/>
                </a:path>
              </a:pathLst>
            </a:custGeom>
            <a:solidFill>
              <a:srgbClr val="E6C6B6"/>
            </a:solidFill>
          </p:spPr>
        </p:sp>
        <p:sp>
          <p:nvSpPr>
            <p:cNvPr id="24" name="TextBox 24"/>
            <p:cNvSpPr txBox="1"/>
            <p:nvPr/>
          </p:nvSpPr>
          <p:spPr>
            <a:xfrm>
              <a:off x="0" y="-19050"/>
              <a:ext cx="9462701" cy="1915495"/>
            </a:xfrm>
            <a:prstGeom prst="rect">
              <a:avLst/>
            </a:prstGeom>
          </p:spPr>
          <p:txBody>
            <a:bodyPr lIns="71438" tIns="71438" rIns="71438" bIns="71438" rtlCol="0" anchor="ctr"/>
            <a:lstStyle/>
            <a:p>
              <a:pPr algn="ctr">
                <a:lnSpc>
                  <a:spcPts val="3600"/>
                </a:lnSpc>
              </a:pPr>
              <a:r>
                <a:rPr lang="en-US" altLang="zh-CN" sz="3000" dirty="0">
                  <a:latin typeface="Times New Roman" panose="02020603050405020304" pitchFamily="18" charset="0"/>
                  <a:cs typeface="Times New Roman" panose="02020603050405020304" pitchFamily="18" charset="0"/>
                </a:rPr>
                <a:t>Hotel </a:t>
              </a:r>
              <a:r>
                <a:rPr lang="en-US" sz="3000" dirty="0">
                  <a:latin typeface="Times New Roman" panose="02020603050405020304" pitchFamily="18" charset="0"/>
                  <a:cs typeface="Times New Roman" panose="02020603050405020304" pitchFamily="18" charset="0"/>
                </a:rPr>
                <a:t>Introduction</a:t>
              </a:r>
            </a:p>
            <a:p>
              <a:pPr algn="ctr">
                <a:lnSpc>
                  <a:spcPts val="3600"/>
                </a:lnSpc>
              </a:pPr>
              <a:r>
                <a:rPr lang="zh-CN" altLang="en-US" sz="3000" dirty="0">
                  <a:latin typeface="方正楷体简体" panose="02010601030101010101" pitchFamily="2" charset="-122"/>
                  <a:ea typeface="方正楷体简体" panose="02010601030101010101" pitchFamily="2" charset="-122"/>
                </a:rPr>
                <a:t>酒店介绍</a:t>
              </a:r>
              <a:endParaRPr lang="en-US" sz="3000" dirty="0">
                <a:latin typeface="方正楷体简体" panose="02010601030101010101" pitchFamily="2" charset="-122"/>
                <a:ea typeface="方正楷体简体" panose="02010601030101010101" pitchFamily="2" charset="-122"/>
              </a:endParaRPr>
            </a:p>
          </p:txBody>
        </p:sp>
      </p:grpSp>
      <p:grpSp>
        <p:nvGrpSpPr>
          <p:cNvPr id="25" name="Group 25"/>
          <p:cNvGrpSpPr/>
          <p:nvPr/>
        </p:nvGrpSpPr>
        <p:grpSpPr>
          <a:xfrm>
            <a:off x="2118731" y="4414469"/>
            <a:ext cx="4654212" cy="2038622"/>
            <a:chOff x="0" y="0"/>
            <a:chExt cx="4412883" cy="1932916"/>
          </a:xfrm>
        </p:grpSpPr>
        <p:sp>
          <p:nvSpPr>
            <p:cNvPr id="26" name="Freeform 26"/>
            <p:cNvSpPr/>
            <p:nvPr/>
          </p:nvSpPr>
          <p:spPr>
            <a:xfrm>
              <a:off x="18292" y="18292"/>
              <a:ext cx="4376413" cy="1896388"/>
            </a:xfrm>
            <a:custGeom>
              <a:avLst/>
              <a:gdLst/>
              <a:ahLst/>
              <a:cxnLst/>
              <a:rect l="l" t="t" r="r" b="b"/>
              <a:pathLst>
                <a:path w="4376413" h="1896388">
                  <a:moveTo>
                    <a:pt x="0" y="0"/>
                  </a:moveTo>
                  <a:lnTo>
                    <a:pt x="3417876" y="0"/>
                  </a:lnTo>
                  <a:lnTo>
                    <a:pt x="4376413" y="948280"/>
                  </a:lnTo>
                  <a:lnTo>
                    <a:pt x="3417876" y="1896388"/>
                  </a:lnTo>
                  <a:lnTo>
                    <a:pt x="0" y="1896388"/>
                  </a:lnTo>
                  <a:close/>
                </a:path>
              </a:pathLst>
            </a:custGeom>
            <a:solidFill>
              <a:srgbClr val="FEDF59"/>
            </a:solidFill>
          </p:spPr>
        </p:sp>
        <p:sp>
          <p:nvSpPr>
            <p:cNvPr id="27" name="Freeform 27"/>
            <p:cNvSpPr/>
            <p:nvPr/>
          </p:nvSpPr>
          <p:spPr>
            <a:xfrm>
              <a:off x="0" y="0"/>
              <a:ext cx="4412967" cy="1933085"/>
            </a:xfrm>
            <a:custGeom>
              <a:avLst/>
              <a:gdLst/>
              <a:ahLst/>
              <a:cxnLst/>
              <a:rect l="l" t="t" r="r" b="b"/>
              <a:pathLst>
                <a:path w="4412967" h="1933085">
                  <a:moveTo>
                    <a:pt x="18292" y="0"/>
                  </a:moveTo>
                  <a:lnTo>
                    <a:pt x="3436168" y="0"/>
                  </a:lnTo>
                  <a:cubicBezTo>
                    <a:pt x="3440954" y="0"/>
                    <a:pt x="3445570" y="1880"/>
                    <a:pt x="3448989" y="5300"/>
                  </a:cubicBezTo>
                  <a:lnTo>
                    <a:pt x="4407526" y="953579"/>
                  </a:lnTo>
                  <a:cubicBezTo>
                    <a:pt x="4410945" y="956998"/>
                    <a:pt x="4412967" y="961614"/>
                    <a:pt x="4412967" y="966572"/>
                  </a:cubicBezTo>
                  <a:cubicBezTo>
                    <a:pt x="4412967" y="971529"/>
                    <a:pt x="4411116" y="976145"/>
                    <a:pt x="4407526" y="979564"/>
                  </a:cubicBezTo>
                  <a:lnTo>
                    <a:pt x="3448989" y="1927844"/>
                  </a:lnTo>
                  <a:cubicBezTo>
                    <a:pt x="3445570" y="1931263"/>
                    <a:pt x="3440954" y="1933085"/>
                    <a:pt x="3436168" y="1933085"/>
                  </a:cubicBezTo>
                  <a:lnTo>
                    <a:pt x="18292" y="1933085"/>
                  </a:lnTo>
                  <a:cubicBezTo>
                    <a:pt x="8206" y="1932958"/>
                    <a:pt x="0" y="1924767"/>
                    <a:pt x="0" y="1914680"/>
                  </a:cubicBezTo>
                  <a:lnTo>
                    <a:pt x="0" y="18292"/>
                  </a:lnTo>
                  <a:cubicBezTo>
                    <a:pt x="0" y="8206"/>
                    <a:pt x="8206" y="0"/>
                    <a:pt x="18292" y="0"/>
                  </a:cubicBezTo>
                  <a:moveTo>
                    <a:pt x="18292" y="36413"/>
                  </a:moveTo>
                  <a:lnTo>
                    <a:pt x="18292" y="18292"/>
                  </a:lnTo>
                  <a:lnTo>
                    <a:pt x="36413" y="18292"/>
                  </a:lnTo>
                  <a:lnTo>
                    <a:pt x="36413" y="1914680"/>
                  </a:lnTo>
                  <a:lnTo>
                    <a:pt x="18292" y="1914680"/>
                  </a:lnTo>
                  <a:lnTo>
                    <a:pt x="18292" y="1896389"/>
                  </a:lnTo>
                  <a:lnTo>
                    <a:pt x="3436168" y="1896389"/>
                  </a:lnTo>
                  <a:lnTo>
                    <a:pt x="3436168" y="1914680"/>
                  </a:lnTo>
                  <a:lnTo>
                    <a:pt x="3423346" y="1901688"/>
                  </a:lnTo>
                  <a:lnTo>
                    <a:pt x="4381883" y="953408"/>
                  </a:lnTo>
                  <a:lnTo>
                    <a:pt x="4394705" y="966401"/>
                  </a:lnTo>
                  <a:lnTo>
                    <a:pt x="4381883" y="979393"/>
                  </a:lnTo>
                  <a:lnTo>
                    <a:pt x="3423346" y="31114"/>
                  </a:lnTo>
                  <a:lnTo>
                    <a:pt x="3436168" y="18121"/>
                  </a:lnTo>
                  <a:lnTo>
                    <a:pt x="3436168" y="36413"/>
                  </a:lnTo>
                  <a:lnTo>
                    <a:pt x="18292" y="36413"/>
                  </a:lnTo>
                  <a:close/>
                </a:path>
              </a:pathLst>
            </a:custGeom>
            <a:solidFill>
              <a:srgbClr val="FFFFFF"/>
            </a:solidFill>
          </p:spPr>
        </p:sp>
        <p:sp>
          <p:nvSpPr>
            <p:cNvPr id="28" name="TextBox 28"/>
            <p:cNvSpPr txBox="1"/>
            <p:nvPr/>
          </p:nvSpPr>
          <p:spPr>
            <a:xfrm>
              <a:off x="0" y="-28575"/>
              <a:ext cx="4412883" cy="1961491"/>
            </a:xfrm>
            <a:prstGeom prst="rect">
              <a:avLst/>
            </a:prstGeom>
          </p:spPr>
          <p:txBody>
            <a:bodyPr lIns="71438" tIns="71438" rIns="71438" bIns="71438" rtlCol="0" anchor="ctr"/>
            <a:lstStyle/>
            <a:p>
              <a:pPr algn="ctr">
                <a:lnSpc>
                  <a:spcPts val="4320"/>
                </a:lnSpc>
              </a:pPr>
              <a:r>
                <a:rPr lang="en-US" sz="3600" dirty="0">
                  <a:latin typeface="Times New Roman" panose="02020603050405020304" pitchFamily="18" charset="0"/>
                  <a:cs typeface="Times New Roman" panose="02020603050405020304" pitchFamily="18" charset="0"/>
                </a:rPr>
                <a:t>Part 2</a:t>
              </a:r>
            </a:p>
          </p:txBody>
        </p:sp>
      </p:grpSp>
      <p:grpSp>
        <p:nvGrpSpPr>
          <p:cNvPr id="29" name="Group 29"/>
          <p:cNvGrpSpPr/>
          <p:nvPr/>
        </p:nvGrpSpPr>
        <p:grpSpPr>
          <a:xfrm>
            <a:off x="6137071" y="4414469"/>
            <a:ext cx="9981486" cy="2038666"/>
            <a:chOff x="-1143" y="0"/>
            <a:chExt cx="9463928" cy="1932958"/>
          </a:xfrm>
        </p:grpSpPr>
        <p:sp>
          <p:nvSpPr>
            <p:cNvPr id="30" name="Freeform 30"/>
            <p:cNvSpPr/>
            <p:nvPr/>
          </p:nvSpPr>
          <p:spPr>
            <a:xfrm>
              <a:off x="23850" y="18292"/>
              <a:ext cx="9415149" cy="1896388"/>
            </a:xfrm>
            <a:custGeom>
              <a:avLst/>
              <a:gdLst/>
              <a:ahLst/>
              <a:cxnLst/>
              <a:rect l="l" t="t" r="r" b="b"/>
              <a:pathLst>
                <a:path w="9415149" h="1896388">
                  <a:moveTo>
                    <a:pt x="0" y="0"/>
                  </a:moveTo>
                  <a:lnTo>
                    <a:pt x="9415149" y="0"/>
                  </a:lnTo>
                  <a:lnTo>
                    <a:pt x="9415149" y="948109"/>
                  </a:lnTo>
                  <a:lnTo>
                    <a:pt x="9415149" y="1896388"/>
                  </a:lnTo>
                  <a:lnTo>
                    <a:pt x="0" y="1896388"/>
                  </a:lnTo>
                  <a:lnTo>
                    <a:pt x="1236184" y="948109"/>
                  </a:lnTo>
                  <a:lnTo>
                    <a:pt x="0" y="0"/>
                  </a:lnTo>
                  <a:close/>
                </a:path>
              </a:pathLst>
            </a:custGeom>
            <a:solidFill>
              <a:srgbClr val="FEDF59"/>
            </a:solidFill>
          </p:spPr>
        </p:sp>
        <p:sp>
          <p:nvSpPr>
            <p:cNvPr id="31" name="Freeform 31"/>
            <p:cNvSpPr/>
            <p:nvPr/>
          </p:nvSpPr>
          <p:spPr>
            <a:xfrm>
              <a:off x="-1143" y="0"/>
              <a:ext cx="9463928" cy="1932958"/>
            </a:xfrm>
            <a:custGeom>
              <a:avLst/>
              <a:gdLst/>
              <a:ahLst/>
              <a:cxnLst/>
              <a:rect l="l" t="t" r="r" b="b"/>
              <a:pathLst>
                <a:path w="9463928" h="1932958">
                  <a:moveTo>
                    <a:pt x="24993" y="0"/>
                  </a:moveTo>
                  <a:lnTo>
                    <a:pt x="9440142" y="0"/>
                  </a:lnTo>
                  <a:cubicBezTo>
                    <a:pt x="9453293" y="0"/>
                    <a:pt x="9463928" y="8206"/>
                    <a:pt x="9463928" y="18292"/>
                  </a:cubicBezTo>
                  <a:lnTo>
                    <a:pt x="9463928" y="966401"/>
                  </a:lnTo>
                  <a:lnTo>
                    <a:pt x="9440142" y="966401"/>
                  </a:lnTo>
                  <a:lnTo>
                    <a:pt x="9463928" y="966401"/>
                  </a:lnTo>
                  <a:lnTo>
                    <a:pt x="9463928" y="1914680"/>
                  </a:lnTo>
                  <a:cubicBezTo>
                    <a:pt x="9463928" y="1924767"/>
                    <a:pt x="9453293" y="1932958"/>
                    <a:pt x="9440142" y="1932958"/>
                  </a:cubicBezTo>
                  <a:lnTo>
                    <a:pt x="24993" y="1932958"/>
                  </a:lnTo>
                  <a:cubicBezTo>
                    <a:pt x="15408" y="1932958"/>
                    <a:pt x="6715" y="1928528"/>
                    <a:pt x="2926" y="1921690"/>
                  </a:cubicBezTo>
                  <a:cubicBezTo>
                    <a:pt x="0" y="1914852"/>
                    <a:pt x="1366" y="1906988"/>
                    <a:pt x="8053" y="1901859"/>
                  </a:cubicBezTo>
                  <a:lnTo>
                    <a:pt x="1244460" y="953579"/>
                  </a:lnTo>
                  <a:lnTo>
                    <a:pt x="1261177" y="966401"/>
                  </a:lnTo>
                  <a:lnTo>
                    <a:pt x="1244460" y="979222"/>
                  </a:lnTo>
                  <a:lnTo>
                    <a:pt x="8053" y="31114"/>
                  </a:lnTo>
                  <a:cubicBezTo>
                    <a:pt x="1366" y="25985"/>
                    <a:pt x="127" y="18121"/>
                    <a:pt x="2926" y="11283"/>
                  </a:cubicBezTo>
                  <a:cubicBezTo>
                    <a:pt x="6493" y="4445"/>
                    <a:pt x="15408" y="0"/>
                    <a:pt x="24993" y="0"/>
                  </a:cubicBezTo>
                  <a:moveTo>
                    <a:pt x="24993" y="36413"/>
                  </a:moveTo>
                  <a:lnTo>
                    <a:pt x="24993" y="18292"/>
                  </a:lnTo>
                  <a:lnTo>
                    <a:pt x="41710" y="5300"/>
                  </a:lnTo>
                  <a:lnTo>
                    <a:pt x="1278117" y="953579"/>
                  </a:lnTo>
                  <a:cubicBezTo>
                    <a:pt x="1282575" y="956998"/>
                    <a:pt x="1285027" y="961614"/>
                    <a:pt x="1285027" y="966401"/>
                  </a:cubicBezTo>
                  <a:cubicBezTo>
                    <a:pt x="1285027" y="971187"/>
                    <a:pt x="1282575" y="975803"/>
                    <a:pt x="1278117" y="979222"/>
                  </a:cubicBezTo>
                  <a:lnTo>
                    <a:pt x="41710" y="1927502"/>
                  </a:lnTo>
                  <a:lnTo>
                    <a:pt x="24993" y="1914680"/>
                  </a:lnTo>
                  <a:lnTo>
                    <a:pt x="24993" y="1896389"/>
                  </a:lnTo>
                  <a:lnTo>
                    <a:pt x="9440142" y="1896389"/>
                  </a:lnTo>
                  <a:lnTo>
                    <a:pt x="9440142" y="1914680"/>
                  </a:lnTo>
                  <a:lnTo>
                    <a:pt x="9416292" y="1914680"/>
                  </a:lnTo>
                  <a:lnTo>
                    <a:pt x="9416292" y="966401"/>
                  </a:lnTo>
                  <a:lnTo>
                    <a:pt x="9416292" y="18292"/>
                  </a:lnTo>
                  <a:lnTo>
                    <a:pt x="9440142" y="18292"/>
                  </a:lnTo>
                  <a:lnTo>
                    <a:pt x="9440142" y="36413"/>
                  </a:lnTo>
                  <a:lnTo>
                    <a:pt x="24993" y="36413"/>
                  </a:lnTo>
                  <a:close/>
                </a:path>
              </a:pathLst>
            </a:custGeom>
            <a:solidFill>
              <a:srgbClr val="FFFFFF"/>
            </a:solidFill>
          </p:spPr>
        </p:sp>
      </p:grpSp>
      <p:sp>
        <p:nvSpPr>
          <p:cNvPr id="33" name="TextBox 18"/>
          <p:cNvSpPr txBox="1"/>
          <p:nvPr/>
        </p:nvSpPr>
        <p:spPr>
          <a:xfrm>
            <a:off x="6154964" y="4379081"/>
            <a:ext cx="9960960" cy="2020249"/>
          </a:xfrm>
          <a:prstGeom prst="rect">
            <a:avLst/>
          </a:prstGeom>
        </p:spPr>
        <p:txBody>
          <a:bodyPr lIns="71438" tIns="71438" rIns="71438" bIns="71438" rtlCol="0" anchor="ctr"/>
          <a:lstStyle/>
          <a:p>
            <a:pPr algn="ctr">
              <a:lnSpc>
                <a:spcPts val="3600"/>
              </a:lnSpc>
            </a:pPr>
            <a:r>
              <a:rPr lang="en-US" sz="3000" dirty="0">
                <a:latin typeface="Times New Roman" panose="02020603050405020304" pitchFamily="18" charset="0"/>
                <a:cs typeface="Times New Roman" panose="02020603050405020304" pitchFamily="18" charset="0"/>
              </a:rPr>
              <a:t>Associate Benefits</a:t>
            </a:r>
          </a:p>
          <a:p>
            <a:pPr algn="ctr">
              <a:lnSpc>
                <a:spcPts val="3600"/>
              </a:lnSpc>
            </a:pPr>
            <a:r>
              <a:rPr lang="en-US" sz="3000" dirty="0" err="1">
                <a:latin typeface="方正楷体简体" panose="02010601030101010101" pitchFamily="2" charset="-122"/>
                <a:ea typeface="方正楷体简体" panose="02010601030101010101" pitchFamily="2" charset="-122"/>
              </a:rPr>
              <a:t>员工福利</a:t>
            </a:r>
            <a:r>
              <a:rPr lang="en-US" sz="3000" dirty="0">
                <a:latin typeface="方正楷体简体" panose="02010601030101010101" pitchFamily="2" charset="-122"/>
                <a:ea typeface="方正楷体简体" panose="02010601030101010101" pitchFamily="2" charset="-122"/>
              </a:rPr>
              <a:t> </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pic>
        <p:nvPicPr>
          <p:cNvPr id="4" name="图片 3"/>
          <p:cNvPicPr>
            <a:picLocks noChangeAspect="1"/>
          </p:cNvPicPr>
          <p:nvPr/>
        </p:nvPicPr>
        <p:blipFill rotWithShape="1">
          <a:blip r:embed="rId3">
            <a:extLst>
              <a:ext uri="{28A0092B-C50C-407E-A947-70E740481C1C}">
                <a14:useLocalDpi xmlns:a14="http://schemas.microsoft.com/office/drawing/2010/main"/>
              </a:ext>
            </a:extLst>
          </a:blip>
          <a:srcRect b="3577"/>
          <a:stretch/>
        </p:blipFill>
        <p:spPr>
          <a:xfrm>
            <a:off x="13001126" y="3966016"/>
            <a:ext cx="5286874" cy="3823317"/>
          </a:xfrm>
          <a:prstGeom prst="rect">
            <a:avLst/>
          </a:prstGeom>
          <a:ln>
            <a:noFill/>
          </a:ln>
          <a:effectLst>
            <a:softEdge rad="112500"/>
          </a:effectLst>
        </p:spPr>
      </p:pic>
      <p:pic>
        <p:nvPicPr>
          <p:cNvPr id="5" name="图片 4"/>
          <p:cNvPicPr>
            <a:picLocks noChangeAspect="1"/>
          </p:cNvPicPr>
          <p:nvPr/>
        </p:nvPicPr>
        <p:blipFill rotWithShape="1">
          <a:blip r:embed="rId4">
            <a:extLst>
              <a:ext uri="{28A0092B-C50C-407E-A947-70E740481C1C}">
                <a14:useLocalDpi xmlns:a14="http://schemas.microsoft.com/office/drawing/2010/main"/>
              </a:ext>
            </a:extLst>
          </a:blip>
          <a:srcRect t="-1" b="21305"/>
          <a:stretch/>
        </p:blipFill>
        <p:spPr>
          <a:xfrm>
            <a:off x="12963483" y="224978"/>
            <a:ext cx="5316050" cy="3741037"/>
          </a:xfrm>
          <a:prstGeom prst="rect">
            <a:avLst/>
          </a:prstGeom>
          <a:ln>
            <a:noFill/>
          </a:ln>
          <a:effectLst>
            <a:softEdge rad="112500"/>
          </a:effectLst>
        </p:spPr>
      </p:pic>
      <p:sp>
        <p:nvSpPr>
          <p:cNvPr id="6" name="文本框 5">
            <a:extLst>
              <a:ext uri="{FF2B5EF4-FFF2-40B4-BE49-F238E27FC236}">
                <a16:creationId xmlns:a16="http://schemas.microsoft.com/office/drawing/2014/main" id="{3F61DD17-883E-8DF5-7A4B-6A31DB85C5C2}"/>
              </a:ext>
            </a:extLst>
          </p:cNvPr>
          <p:cNvSpPr txBox="1"/>
          <p:nvPr/>
        </p:nvSpPr>
        <p:spPr>
          <a:xfrm>
            <a:off x="329502" y="718973"/>
            <a:ext cx="7317931" cy="6494085"/>
          </a:xfrm>
          <a:prstGeom prst="rect">
            <a:avLst/>
          </a:prstGeom>
          <a:noFill/>
        </p:spPr>
        <p:txBody>
          <a:bodyPr wrap="square">
            <a:spAutoFit/>
          </a:bodyPr>
          <a:lstStyle/>
          <a:p>
            <a:r>
              <a:rPr lang="zh-CN" altLang="zh-CN" sz="3200" b="1" dirty="0">
                <a:solidFill>
                  <a:srgbClr val="333333"/>
                </a:solidFill>
                <a:effectLst/>
                <a:latin typeface="方正楷体简体" panose="02010601030101010101" pitchFamily="2" charset="-122"/>
                <a:ea typeface="方正楷体简体" panose="02010601030101010101" pitchFamily="2" charset="-122"/>
                <a:cs typeface="Times New Roman" panose="02020603050405020304" pitchFamily="18" charset="0"/>
              </a:rPr>
              <a:t>【</a:t>
            </a:r>
            <a:r>
              <a:rPr lang="zh-CN" altLang="en-US" sz="3200" b="1" dirty="0">
                <a:solidFill>
                  <a:srgbClr val="333333"/>
                </a:solidFill>
                <a:latin typeface="方正楷体简体" panose="02010601030101010101" pitchFamily="2" charset="-122"/>
                <a:ea typeface="方正楷体简体" panose="02010601030101010101" pitchFamily="2" charset="-122"/>
                <a:cs typeface="Times New Roman" panose="02020603050405020304" pitchFamily="18" charset="0"/>
              </a:rPr>
              <a:t>魔方公寓配套设施</a:t>
            </a:r>
            <a:r>
              <a:rPr lang="zh-CN" altLang="zh-CN" sz="3200" b="1" dirty="0">
                <a:solidFill>
                  <a:srgbClr val="333333"/>
                </a:solidFill>
                <a:effectLst/>
                <a:latin typeface="方正楷体简体" panose="02010601030101010101" pitchFamily="2" charset="-122"/>
                <a:ea typeface="方正楷体简体" panose="02010601030101010101" pitchFamily="2" charset="-122"/>
                <a:cs typeface="Times New Roman" panose="02020603050405020304" pitchFamily="18" charset="0"/>
              </a:rPr>
              <a:t>】</a:t>
            </a:r>
            <a:endParaRPr lang="en-US" altLang="zh-CN" sz="3200" b="1" dirty="0">
              <a:solidFill>
                <a:srgbClr val="333333"/>
              </a:solidFill>
              <a:effectLst/>
              <a:latin typeface="方正楷体简体" panose="02010601030101010101" pitchFamily="2" charset="-122"/>
              <a:ea typeface="方正楷体简体" panose="02010601030101010101" pitchFamily="2" charset="-122"/>
              <a:cs typeface="Times New Roman" panose="02020603050405020304" pitchFamily="18" charset="0"/>
            </a:endParaRPr>
          </a:p>
          <a:p>
            <a:r>
              <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rPr>
              <a:t>Dormitory Public Area</a:t>
            </a:r>
            <a:r>
              <a:rPr lang="zh-CN" altLang="en-US" sz="3200" dirty="0">
                <a:latin typeface="方正楷体简体" panose="02010601030101010101" pitchFamily="2" charset="-122"/>
                <a:ea typeface="方正楷体简体" panose="02010601030101010101" pitchFamily="2" charset="-122"/>
                <a:cs typeface="Times New Roman" panose="02020603050405020304" pitchFamily="18" charset="0"/>
              </a:rPr>
              <a:t>：</a:t>
            </a:r>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endParaRPr lang="en-US" altLang="zh-CN" sz="32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a:p>
            <a:r>
              <a:rPr lang="zh-CN" altLang="en-US" sz="3200" dirty="0">
                <a:latin typeface="方正楷体简体" panose="02010601030101010101" pitchFamily="2" charset="-122"/>
                <a:ea typeface="方正楷体简体" panose="02010601030101010101" pitchFamily="2" charset="-122"/>
                <a:cs typeface="Times New Roman" panose="02020603050405020304" pitchFamily="18" charset="0"/>
              </a:rPr>
              <a:t>一楼公共区域为员工免费开放休息区域</a:t>
            </a:r>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r>
              <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rPr>
              <a:t>The public area on the first floor is a free rest area for associates;</a:t>
            </a:r>
          </a:p>
          <a:p>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r>
              <a:rPr lang="zh-CN" altLang="en-US" sz="3200" dirty="0">
                <a:latin typeface="方正楷体简体" panose="02010601030101010101" pitchFamily="2" charset="-122"/>
                <a:ea typeface="方正楷体简体" panose="02010601030101010101" pitchFamily="2" charset="-122"/>
                <a:cs typeface="Times New Roman" panose="02020603050405020304" pitchFamily="18" charset="0"/>
              </a:rPr>
              <a:t>二楼有台球室、瑜伽室内、健身房</a:t>
            </a:r>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r>
              <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rPr>
              <a:t>There is a billiard room, yoga room, and gym on the second floor;</a:t>
            </a:r>
          </a:p>
          <a:p>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r>
              <a:rPr lang="zh-CN" altLang="en-US" sz="3200" dirty="0">
                <a:latin typeface="方正楷体简体" panose="02010601030101010101" pitchFamily="2" charset="-122"/>
                <a:ea typeface="方正楷体简体" panose="02010601030101010101" pitchFamily="2" charset="-122"/>
                <a:cs typeface="Times New Roman" panose="02020603050405020304" pitchFamily="18" charset="0"/>
              </a:rPr>
              <a:t>园区篮球场为免费开放场地</a:t>
            </a:r>
            <a:endPar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endParaRPr>
          </a:p>
          <a:p>
            <a:r>
              <a:rPr lang="en-US" altLang="zh-CN" sz="3200" dirty="0">
                <a:latin typeface="方正楷体简体" panose="02010601030101010101" pitchFamily="2" charset="-122"/>
                <a:ea typeface="方正楷体简体" panose="02010601030101010101" pitchFamily="2" charset="-122"/>
                <a:cs typeface="Times New Roman" panose="02020603050405020304" pitchFamily="18" charset="0"/>
              </a:rPr>
              <a:t>The basketball court in the park is for free;</a:t>
            </a:r>
            <a:endParaRPr lang="en-US" altLang="zh-CN" sz="2400" dirty="0">
              <a:effectLst/>
              <a:latin typeface="方正楷体简体" panose="02010601030101010101" pitchFamily="2" charset="-122"/>
              <a:ea typeface="方正楷体简体" panose="02010601030101010101" pitchFamily="2" charset="-122"/>
              <a:cs typeface="Times New Roman" panose="02020603050405020304" pitchFamily="18" charset="0"/>
            </a:endParaRPr>
          </a:p>
        </p:txBody>
      </p:sp>
      <p:pic>
        <p:nvPicPr>
          <p:cNvPr id="7" name="图片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75226" y="212149"/>
            <a:ext cx="5388257" cy="3673250"/>
          </a:xfrm>
          <a:prstGeom prst="rect">
            <a:avLst/>
          </a:prstGeom>
          <a:ln>
            <a:noFill/>
          </a:ln>
          <a:effectLst>
            <a:softEdge rad="112500"/>
          </a:effectLst>
        </p:spPr>
      </p:pic>
      <p:pic>
        <p:nvPicPr>
          <p:cNvPr id="8" name="图片 7"/>
          <p:cNvPicPr>
            <a:picLocks noChangeAspect="1"/>
          </p:cNvPicPr>
          <p:nvPr/>
        </p:nvPicPr>
        <p:blipFill rotWithShape="1">
          <a:blip r:embed="rId6">
            <a:extLst>
              <a:ext uri="{28A0092B-C50C-407E-A947-70E740481C1C}">
                <a14:useLocalDpi xmlns:a14="http://schemas.microsoft.com/office/drawing/2010/main"/>
              </a:ext>
            </a:extLst>
          </a:blip>
          <a:srcRect b="7902"/>
          <a:stretch/>
        </p:blipFill>
        <p:spPr>
          <a:xfrm>
            <a:off x="7583693" y="4038868"/>
            <a:ext cx="5442833" cy="3759572"/>
          </a:xfrm>
          <a:prstGeom prst="rect">
            <a:avLst/>
          </a:prstGeom>
          <a:ln>
            <a:noFill/>
          </a:ln>
          <a:effectLst>
            <a:softEdge rad="112500"/>
          </a:effectLst>
        </p:spPr>
      </p:pic>
    </p:spTree>
    <p:extLst>
      <p:ext uri="{BB962C8B-B14F-4D97-AF65-F5344CB8AC3E}">
        <p14:creationId xmlns:p14="http://schemas.microsoft.com/office/powerpoint/2010/main" val="33720936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257" b="-1075"/>
            </a:stretch>
          </a:blipFill>
        </p:spPr>
      </p:sp>
      <p:sp>
        <p:nvSpPr>
          <p:cNvPr id="3" name="Freeform 3"/>
          <p:cNvSpPr/>
          <p:nvPr/>
        </p:nvSpPr>
        <p:spPr>
          <a:xfrm>
            <a:off x="15525442" y="3232802"/>
            <a:ext cx="2181775" cy="4875475"/>
          </a:xfrm>
          <a:custGeom>
            <a:avLst/>
            <a:gdLst/>
            <a:ahLst/>
            <a:cxnLst/>
            <a:rect l="l" t="t" r="r" b="b"/>
            <a:pathLst>
              <a:path w="2181775" h="4875475">
                <a:moveTo>
                  <a:pt x="0" y="0"/>
                </a:moveTo>
                <a:lnTo>
                  <a:pt x="2181775" y="0"/>
                </a:lnTo>
                <a:lnTo>
                  <a:pt x="2181775" y="4875475"/>
                </a:lnTo>
                <a:lnTo>
                  <a:pt x="0" y="4875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2033" y="1293868"/>
            <a:ext cx="2280753" cy="2442573"/>
          </a:xfrm>
          <a:custGeom>
            <a:avLst/>
            <a:gdLst/>
            <a:ahLst/>
            <a:cxnLst/>
            <a:rect l="l" t="t" r="r" b="b"/>
            <a:pathLst>
              <a:path w="2280753" h="2442573">
                <a:moveTo>
                  <a:pt x="0" y="0"/>
                </a:moveTo>
                <a:lnTo>
                  <a:pt x="2280753" y="0"/>
                </a:lnTo>
                <a:lnTo>
                  <a:pt x="2280753" y="2442573"/>
                </a:lnTo>
                <a:lnTo>
                  <a:pt x="0" y="2442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3810999" y="2305735"/>
            <a:ext cx="3086276" cy="674877"/>
            <a:chOff x="0" y="0"/>
            <a:chExt cx="4115035" cy="899835"/>
          </a:xfrm>
        </p:grpSpPr>
        <p:grpSp>
          <p:nvGrpSpPr>
            <p:cNvPr id="6" name="Group 6"/>
            <p:cNvGrpSpPr/>
            <p:nvPr/>
          </p:nvGrpSpPr>
          <p:grpSpPr>
            <a:xfrm rot="-10800000">
              <a:off x="0" y="0"/>
              <a:ext cx="4115035" cy="899835"/>
              <a:chOff x="0" y="0"/>
              <a:chExt cx="1858507" cy="406400"/>
            </a:xfrm>
          </p:grpSpPr>
          <p:sp>
            <p:nvSpPr>
              <p:cNvPr id="7" name="Freeform 7"/>
              <p:cNvSpPr/>
              <p:nvPr/>
            </p:nvSpPr>
            <p:spPr>
              <a:xfrm>
                <a:off x="0" y="0"/>
                <a:ext cx="1858507" cy="406400"/>
              </a:xfrm>
              <a:custGeom>
                <a:avLst/>
                <a:gdLst/>
                <a:ahLst/>
                <a:cxnLst/>
                <a:rect l="l" t="t" r="r" b="b"/>
                <a:pathLst>
                  <a:path w="1858507" h="406400">
                    <a:moveTo>
                      <a:pt x="1655307" y="0"/>
                    </a:moveTo>
                    <a:lnTo>
                      <a:pt x="0" y="0"/>
                    </a:lnTo>
                    <a:lnTo>
                      <a:pt x="0" y="406400"/>
                    </a:lnTo>
                    <a:lnTo>
                      <a:pt x="1655307" y="406400"/>
                    </a:lnTo>
                    <a:lnTo>
                      <a:pt x="1858507" y="203200"/>
                    </a:lnTo>
                    <a:lnTo>
                      <a:pt x="1655307" y="0"/>
                    </a:lnTo>
                    <a:close/>
                  </a:path>
                </a:pathLst>
              </a:custGeom>
              <a:solidFill>
                <a:srgbClr val="1F446C"/>
              </a:solidFill>
            </p:spPr>
          </p:sp>
          <p:sp>
            <p:nvSpPr>
              <p:cNvPr id="8" name="TextBox 8"/>
              <p:cNvSpPr txBox="1"/>
              <p:nvPr/>
            </p:nvSpPr>
            <p:spPr>
              <a:xfrm>
                <a:off x="0" y="-9525"/>
                <a:ext cx="1744207" cy="415925"/>
              </a:xfrm>
              <a:prstGeom prst="rect">
                <a:avLst/>
              </a:prstGeom>
            </p:spPr>
            <p:txBody>
              <a:bodyPr lIns="50800" tIns="50800" rIns="50800" bIns="50800" rtlCol="0" anchor="ctr"/>
              <a:lstStyle/>
              <a:p>
                <a:pPr algn="ctr">
                  <a:lnSpc>
                    <a:spcPts val="2770"/>
                  </a:lnSpc>
                </a:pPr>
                <a:endParaRPr/>
              </a:p>
            </p:txBody>
          </p:sp>
        </p:grpSp>
        <p:sp>
          <p:nvSpPr>
            <p:cNvPr id="9" name="TextBox 9"/>
            <p:cNvSpPr txBox="1"/>
            <p:nvPr/>
          </p:nvSpPr>
          <p:spPr>
            <a:xfrm>
              <a:off x="364983" y="40466"/>
              <a:ext cx="3750051" cy="847725"/>
            </a:xfrm>
            <a:prstGeom prst="rect">
              <a:avLst/>
            </a:prstGeom>
          </p:spPr>
          <p:txBody>
            <a:bodyPr lIns="0" tIns="0" rIns="0" bIns="0" rtlCol="0" anchor="t">
              <a:spAutoFit/>
            </a:bodyPr>
            <a:lstStyle/>
            <a:p>
              <a:pPr algn="ctr">
                <a:lnSpc>
                  <a:spcPts val="2540"/>
                </a:lnSpc>
              </a:pPr>
              <a:r>
                <a:rPr lang="en-US" sz="2200" dirty="0">
                  <a:solidFill>
                    <a:srgbClr val="FFFFFF"/>
                  </a:solidFill>
                  <a:latin typeface="Times New Roman" panose="02020603050405020304" pitchFamily="18" charset="0"/>
                  <a:cs typeface="Times New Roman" panose="02020603050405020304" pitchFamily="18" charset="0"/>
                </a:rPr>
                <a:t>Free Accommodation</a:t>
              </a:r>
            </a:p>
            <a:p>
              <a:pPr algn="ctr">
                <a:lnSpc>
                  <a:spcPts val="2540"/>
                </a:lnSpc>
                <a:spcBef>
                  <a:spcPct val="0"/>
                </a:spcBef>
              </a:pPr>
              <a:r>
                <a:rPr lang="en-US" sz="2200" dirty="0" err="1">
                  <a:solidFill>
                    <a:srgbClr val="FFFFFF"/>
                  </a:solidFill>
                  <a:latin typeface="方正楷体简体" panose="02010601030101010101" pitchFamily="2" charset="-122"/>
                  <a:ea typeface="方正楷体简体" panose="02010601030101010101" pitchFamily="2" charset="-122"/>
                </a:rPr>
                <a:t>免费住宿</a:t>
              </a:r>
              <a:endParaRPr lang="en-US" sz="2200" dirty="0">
                <a:solidFill>
                  <a:srgbClr val="FFFFFF"/>
                </a:solidFill>
                <a:latin typeface="方正楷体简体" panose="02010601030101010101" pitchFamily="2" charset="-122"/>
                <a:ea typeface="方正楷体简体" panose="02010601030101010101" pitchFamily="2" charset="-122"/>
              </a:endParaRPr>
            </a:p>
          </p:txBody>
        </p:sp>
      </p:grpSp>
      <p:sp>
        <p:nvSpPr>
          <p:cNvPr id="10" name="Freeform 10"/>
          <p:cNvSpPr/>
          <p:nvPr/>
        </p:nvSpPr>
        <p:spPr>
          <a:xfrm>
            <a:off x="3302786" y="4866118"/>
            <a:ext cx="3950709" cy="2523516"/>
          </a:xfrm>
          <a:custGeom>
            <a:avLst/>
            <a:gdLst/>
            <a:ahLst/>
            <a:cxnLst/>
            <a:rect l="l" t="t" r="r" b="b"/>
            <a:pathLst>
              <a:path w="3950709" h="2523516">
                <a:moveTo>
                  <a:pt x="0" y="0"/>
                </a:moveTo>
                <a:lnTo>
                  <a:pt x="3950709" y="0"/>
                </a:lnTo>
                <a:lnTo>
                  <a:pt x="3950709" y="2523516"/>
                </a:lnTo>
                <a:lnTo>
                  <a:pt x="0" y="2523516"/>
                </a:lnTo>
                <a:lnTo>
                  <a:pt x="0" y="0"/>
                </a:lnTo>
                <a:close/>
              </a:path>
            </a:pathLst>
          </a:custGeom>
          <a:blipFill>
            <a:blip r:embed="rId7"/>
            <a:stretch>
              <a:fillRect/>
            </a:stretch>
          </a:blipFill>
        </p:spPr>
      </p:sp>
      <p:sp>
        <p:nvSpPr>
          <p:cNvPr id="12" name="Freeform 12"/>
          <p:cNvSpPr/>
          <p:nvPr/>
        </p:nvSpPr>
        <p:spPr>
          <a:xfrm>
            <a:off x="9708459" y="2643174"/>
            <a:ext cx="1792816" cy="2292419"/>
          </a:xfrm>
          <a:custGeom>
            <a:avLst/>
            <a:gdLst/>
            <a:ahLst/>
            <a:cxnLst/>
            <a:rect l="l" t="t" r="r" b="b"/>
            <a:pathLst>
              <a:path w="1969785" h="2537565">
                <a:moveTo>
                  <a:pt x="0" y="0"/>
                </a:moveTo>
                <a:lnTo>
                  <a:pt x="1969784" y="0"/>
                </a:lnTo>
                <a:lnTo>
                  <a:pt x="1969784" y="2537565"/>
                </a:lnTo>
                <a:lnTo>
                  <a:pt x="0" y="2537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3"/>
          <p:cNvGrpSpPr/>
          <p:nvPr/>
        </p:nvGrpSpPr>
        <p:grpSpPr>
          <a:xfrm>
            <a:off x="415647" y="5909831"/>
            <a:ext cx="2581201" cy="634813"/>
            <a:chOff x="0" y="0"/>
            <a:chExt cx="1652456" cy="406400"/>
          </a:xfrm>
        </p:grpSpPr>
        <p:sp>
          <p:nvSpPr>
            <p:cNvPr id="14" name="Freeform 14"/>
            <p:cNvSpPr/>
            <p:nvPr/>
          </p:nvSpPr>
          <p:spPr>
            <a:xfrm>
              <a:off x="0" y="0"/>
              <a:ext cx="1652456" cy="406400"/>
            </a:xfrm>
            <a:custGeom>
              <a:avLst/>
              <a:gdLst/>
              <a:ahLst/>
              <a:cxnLst/>
              <a:rect l="l" t="t" r="r" b="b"/>
              <a:pathLst>
                <a:path w="1652456" h="406400">
                  <a:moveTo>
                    <a:pt x="1449256" y="0"/>
                  </a:moveTo>
                  <a:lnTo>
                    <a:pt x="0" y="0"/>
                  </a:lnTo>
                  <a:lnTo>
                    <a:pt x="0" y="406400"/>
                  </a:lnTo>
                  <a:lnTo>
                    <a:pt x="1449256" y="406400"/>
                  </a:lnTo>
                  <a:lnTo>
                    <a:pt x="1652456" y="203200"/>
                  </a:lnTo>
                  <a:lnTo>
                    <a:pt x="1449256" y="0"/>
                  </a:lnTo>
                  <a:close/>
                </a:path>
              </a:pathLst>
            </a:custGeom>
            <a:solidFill>
              <a:srgbClr val="F07E60"/>
            </a:solidFill>
          </p:spPr>
        </p:sp>
        <p:sp>
          <p:nvSpPr>
            <p:cNvPr id="15" name="TextBox 15"/>
            <p:cNvSpPr txBox="1"/>
            <p:nvPr/>
          </p:nvSpPr>
          <p:spPr>
            <a:xfrm>
              <a:off x="0" y="-9525"/>
              <a:ext cx="1538156" cy="415925"/>
            </a:xfrm>
            <a:prstGeom prst="rect">
              <a:avLst/>
            </a:prstGeom>
          </p:spPr>
          <p:txBody>
            <a:bodyPr lIns="54076" tIns="54076" rIns="54076" bIns="54076" rtlCol="0" anchor="ctr"/>
            <a:lstStyle/>
            <a:p>
              <a:pPr algn="ctr">
                <a:lnSpc>
                  <a:spcPts val="2770"/>
                </a:lnSpc>
              </a:pPr>
              <a:endParaRPr/>
            </a:p>
          </p:txBody>
        </p:sp>
      </p:grpSp>
      <p:sp>
        <p:nvSpPr>
          <p:cNvPr id="16" name="TextBox 16"/>
          <p:cNvSpPr txBox="1"/>
          <p:nvPr/>
        </p:nvSpPr>
        <p:spPr>
          <a:xfrm>
            <a:off x="261465" y="5916524"/>
            <a:ext cx="2645573" cy="638175"/>
          </a:xfrm>
          <a:prstGeom prst="rect">
            <a:avLst/>
          </a:prstGeom>
        </p:spPr>
        <p:txBody>
          <a:bodyPr lIns="0" tIns="0" rIns="0" bIns="0" rtlCol="0" anchor="t">
            <a:spAutoFit/>
          </a:bodyPr>
          <a:lstStyle/>
          <a:p>
            <a:pPr algn="ctr">
              <a:lnSpc>
                <a:spcPts val="2520"/>
              </a:lnSpc>
            </a:pPr>
            <a:r>
              <a:rPr lang="en-US" sz="2400" dirty="0">
                <a:solidFill>
                  <a:srgbClr val="FFFFFF"/>
                </a:solidFill>
                <a:latin typeface="Times New Roman" panose="02020603050405020304" pitchFamily="18" charset="0"/>
                <a:cs typeface="Times New Roman" panose="02020603050405020304" pitchFamily="18" charset="0"/>
              </a:rPr>
              <a:t>Free Meal</a:t>
            </a:r>
          </a:p>
          <a:p>
            <a:pPr algn="ctr">
              <a:lnSpc>
                <a:spcPts val="2520"/>
              </a:lnSpc>
              <a:spcBef>
                <a:spcPct val="0"/>
              </a:spcBef>
            </a:pPr>
            <a:r>
              <a:rPr lang="en-US" sz="2400" dirty="0" err="1">
                <a:solidFill>
                  <a:srgbClr val="FFFFFF"/>
                </a:solidFill>
                <a:latin typeface="方正楷体简体" panose="02010601030101010101" pitchFamily="2" charset="-122"/>
                <a:ea typeface="方正楷体简体" panose="02010601030101010101" pitchFamily="2" charset="-122"/>
              </a:rPr>
              <a:t>免费用餐</a:t>
            </a:r>
            <a:endParaRPr lang="en-US" sz="2400" dirty="0">
              <a:solidFill>
                <a:srgbClr val="FFFFFF"/>
              </a:solidFill>
              <a:latin typeface="方正楷体简体" panose="02010601030101010101" pitchFamily="2" charset="-122"/>
              <a:ea typeface="方正楷体简体" panose="02010601030101010101" pitchFamily="2" charset="-122"/>
            </a:endParaRPr>
          </a:p>
        </p:txBody>
      </p:sp>
      <p:grpSp>
        <p:nvGrpSpPr>
          <p:cNvPr id="17" name="Group 17"/>
          <p:cNvGrpSpPr/>
          <p:nvPr/>
        </p:nvGrpSpPr>
        <p:grpSpPr>
          <a:xfrm rot="10800000">
            <a:off x="8159323" y="6299357"/>
            <a:ext cx="3118853" cy="736773"/>
            <a:chOff x="0" y="0"/>
            <a:chExt cx="4158469" cy="982364"/>
          </a:xfrm>
        </p:grpSpPr>
        <p:grpSp>
          <p:nvGrpSpPr>
            <p:cNvPr id="18" name="Group 18"/>
            <p:cNvGrpSpPr/>
            <p:nvPr/>
          </p:nvGrpSpPr>
          <p:grpSpPr>
            <a:xfrm rot="-10800000">
              <a:off x="0" y="0"/>
              <a:ext cx="3994373" cy="982364"/>
              <a:chOff x="0" y="0"/>
              <a:chExt cx="1652456" cy="406400"/>
            </a:xfrm>
          </p:grpSpPr>
          <p:sp>
            <p:nvSpPr>
              <p:cNvPr id="19" name="Freeform 19"/>
              <p:cNvSpPr/>
              <p:nvPr/>
            </p:nvSpPr>
            <p:spPr>
              <a:xfrm>
                <a:off x="0" y="0"/>
                <a:ext cx="1652456" cy="406400"/>
              </a:xfrm>
              <a:custGeom>
                <a:avLst/>
                <a:gdLst/>
                <a:ahLst/>
                <a:cxnLst/>
                <a:rect l="l" t="t" r="r" b="b"/>
                <a:pathLst>
                  <a:path w="1652456" h="406400">
                    <a:moveTo>
                      <a:pt x="1449256" y="0"/>
                    </a:moveTo>
                    <a:lnTo>
                      <a:pt x="0" y="0"/>
                    </a:lnTo>
                    <a:lnTo>
                      <a:pt x="0" y="406400"/>
                    </a:lnTo>
                    <a:lnTo>
                      <a:pt x="1449256" y="406400"/>
                    </a:lnTo>
                    <a:lnTo>
                      <a:pt x="1652456" y="203200"/>
                    </a:lnTo>
                    <a:lnTo>
                      <a:pt x="1449256" y="0"/>
                    </a:lnTo>
                    <a:close/>
                  </a:path>
                </a:pathLst>
              </a:custGeom>
              <a:solidFill>
                <a:srgbClr val="88468E"/>
              </a:solidFill>
            </p:spPr>
          </p:sp>
          <p:sp>
            <p:nvSpPr>
              <p:cNvPr id="20" name="TextBox 20"/>
              <p:cNvSpPr txBox="1"/>
              <p:nvPr/>
            </p:nvSpPr>
            <p:spPr>
              <a:xfrm>
                <a:off x="0" y="-9525"/>
                <a:ext cx="1538156" cy="415925"/>
              </a:xfrm>
              <a:prstGeom prst="rect">
                <a:avLst/>
              </a:prstGeom>
            </p:spPr>
            <p:txBody>
              <a:bodyPr lIns="50800" tIns="50800" rIns="50800" bIns="50800" rtlCol="0" anchor="ctr"/>
              <a:lstStyle/>
              <a:p>
                <a:pPr algn="ctr">
                  <a:lnSpc>
                    <a:spcPts val="2770"/>
                  </a:lnSpc>
                </a:pPr>
                <a:endParaRPr/>
              </a:p>
            </p:txBody>
          </p:sp>
        </p:grpSp>
        <p:sp>
          <p:nvSpPr>
            <p:cNvPr id="21" name="TextBox 21"/>
            <p:cNvSpPr txBox="1"/>
            <p:nvPr/>
          </p:nvSpPr>
          <p:spPr>
            <a:xfrm rot="10800000">
              <a:off x="64481" y="61327"/>
              <a:ext cx="4093988" cy="882737"/>
            </a:xfrm>
            <a:prstGeom prst="rect">
              <a:avLst/>
            </a:prstGeom>
          </p:spPr>
          <p:txBody>
            <a:bodyPr lIns="0" tIns="0" rIns="0" bIns="0" rtlCol="0" anchor="t">
              <a:spAutoFit/>
            </a:bodyPr>
            <a:lstStyle/>
            <a:p>
              <a:pPr algn="ctr">
                <a:lnSpc>
                  <a:spcPts val="2645"/>
                </a:lnSpc>
              </a:pPr>
              <a:r>
                <a:rPr lang="en-US" sz="2205" dirty="0">
                  <a:solidFill>
                    <a:srgbClr val="FFFFFF"/>
                  </a:solidFill>
                  <a:latin typeface="Times New Roman" panose="02020603050405020304" pitchFamily="18" charset="0"/>
                  <a:cs typeface="Times New Roman" panose="02020603050405020304" pitchFamily="18" charset="0"/>
                </a:rPr>
                <a:t>Uniform Provided</a:t>
              </a:r>
            </a:p>
            <a:p>
              <a:pPr algn="ctr">
                <a:lnSpc>
                  <a:spcPts val="2645"/>
                </a:lnSpc>
                <a:spcBef>
                  <a:spcPct val="0"/>
                </a:spcBef>
              </a:pPr>
              <a:r>
                <a:rPr lang="en-US" sz="2205" dirty="0" err="1">
                  <a:solidFill>
                    <a:srgbClr val="FFFFFF"/>
                  </a:solidFill>
                  <a:latin typeface="方正楷体简体" panose="02010601030101010101" pitchFamily="2" charset="-122"/>
                  <a:ea typeface="方正楷体简体" panose="02010601030101010101" pitchFamily="2" charset="-122"/>
                </a:rPr>
                <a:t>提供制服</a:t>
              </a:r>
              <a:endParaRPr lang="en-US" sz="2205" dirty="0">
                <a:solidFill>
                  <a:srgbClr val="FFFFFF"/>
                </a:solidFill>
                <a:latin typeface="方正楷体简体" panose="02010601030101010101" pitchFamily="2" charset="-122"/>
                <a:ea typeface="方正楷体简体" panose="02010601030101010101" pitchFamily="2" charset="-122"/>
              </a:endParaRPr>
            </a:p>
          </p:txBody>
        </p:sp>
      </p:grpSp>
      <p:grpSp>
        <p:nvGrpSpPr>
          <p:cNvPr id="22" name="Group 22"/>
          <p:cNvGrpSpPr/>
          <p:nvPr/>
        </p:nvGrpSpPr>
        <p:grpSpPr>
          <a:xfrm rot="-10800000">
            <a:off x="11875316" y="3471678"/>
            <a:ext cx="3086276" cy="674877"/>
            <a:chOff x="0" y="0"/>
            <a:chExt cx="1858507" cy="406400"/>
          </a:xfrm>
        </p:grpSpPr>
        <p:sp>
          <p:nvSpPr>
            <p:cNvPr id="23" name="Freeform 23"/>
            <p:cNvSpPr/>
            <p:nvPr/>
          </p:nvSpPr>
          <p:spPr>
            <a:xfrm>
              <a:off x="0" y="0"/>
              <a:ext cx="1858507" cy="406400"/>
            </a:xfrm>
            <a:custGeom>
              <a:avLst/>
              <a:gdLst/>
              <a:ahLst/>
              <a:cxnLst/>
              <a:rect l="l" t="t" r="r" b="b"/>
              <a:pathLst>
                <a:path w="1858507" h="406400">
                  <a:moveTo>
                    <a:pt x="1655307" y="0"/>
                  </a:moveTo>
                  <a:lnTo>
                    <a:pt x="0" y="0"/>
                  </a:lnTo>
                  <a:lnTo>
                    <a:pt x="0" y="406400"/>
                  </a:lnTo>
                  <a:lnTo>
                    <a:pt x="1655307" y="406400"/>
                  </a:lnTo>
                  <a:lnTo>
                    <a:pt x="1858507" y="203200"/>
                  </a:lnTo>
                  <a:lnTo>
                    <a:pt x="1655307" y="0"/>
                  </a:lnTo>
                  <a:close/>
                </a:path>
              </a:pathLst>
            </a:custGeom>
            <a:solidFill>
              <a:srgbClr val="F9A658"/>
            </a:solidFill>
          </p:spPr>
        </p:sp>
        <p:sp>
          <p:nvSpPr>
            <p:cNvPr id="24" name="TextBox 24"/>
            <p:cNvSpPr txBox="1"/>
            <p:nvPr/>
          </p:nvSpPr>
          <p:spPr>
            <a:xfrm>
              <a:off x="0" y="-9525"/>
              <a:ext cx="1744207" cy="415925"/>
            </a:xfrm>
            <a:prstGeom prst="rect">
              <a:avLst/>
            </a:prstGeom>
          </p:spPr>
          <p:txBody>
            <a:bodyPr lIns="44436" tIns="44436" rIns="44436" bIns="44436" rtlCol="0" anchor="ctr"/>
            <a:lstStyle/>
            <a:p>
              <a:pPr algn="ctr">
                <a:lnSpc>
                  <a:spcPts val="2770"/>
                </a:lnSpc>
              </a:pPr>
              <a:endParaRPr/>
            </a:p>
          </p:txBody>
        </p:sp>
      </p:grpSp>
      <p:sp>
        <p:nvSpPr>
          <p:cNvPr id="33" name="TextBox 33"/>
          <p:cNvSpPr txBox="1"/>
          <p:nvPr/>
        </p:nvSpPr>
        <p:spPr>
          <a:xfrm>
            <a:off x="12149054" y="3499647"/>
            <a:ext cx="2812538" cy="638175"/>
          </a:xfrm>
          <a:prstGeom prst="rect">
            <a:avLst/>
          </a:prstGeom>
        </p:spPr>
        <p:txBody>
          <a:bodyPr lIns="0" tIns="0" rIns="0" bIns="0" rtlCol="0" anchor="t">
            <a:spAutoFit/>
          </a:bodyPr>
          <a:lstStyle/>
          <a:p>
            <a:pPr algn="ctr">
              <a:lnSpc>
                <a:spcPts val="2540"/>
              </a:lnSpc>
            </a:pPr>
            <a:r>
              <a:rPr lang="en-US" sz="2400" dirty="0">
                <a:solidFill>
                  <a:srgbClr val="FFFFFF"/>
                </a:solidFill>
                <a:latin typeface="Times New Roman" panose="02020603050405020304" pitchFamily="18" charset="0"/>
                <a:cs typeface="Times New Roman" panose="02020603050405020304" pitchFamily="18" charset="0"/>
              </a:rPr>
              <a:t>Laundry Service</a:t>
            </a:r>
          </a:p>
          <a:p>
            <a:pPr algn="ctr">
              <a:lnSpc>
                <a:spcPts val="2540"/>
              </a:lnSpc>
              <a:spcBef>
                <a:spcPct val="0"/>
              </a:spcBef>
            </a:pPr>
            <a:r>
              <a:rPr lang="en-US" sz="2400" dirty="0" err="1">
                <a:solidFill>
                  <a:srgbClr val="FFFFFF"/>
                </a:solidFill>
                <a:latin typeface="方正楷体简体" panose="02010601030101010101" pitchFamily="2" charset="-122"/>
                <a:ea typeface="方正楷体简体" panose="02010601030101010101" pitchFamily="2" charset="-122"/>
              </a:rPr>
              <a:t>洗衣服务</a:t>
            </a:r>
            <a:endParaRPr lang="en-US" sz="2400" dirty="0">
              <a:solidFill>
                <a:srgbClr val="FFFFFF"/>
              </a:solidFill>
              <a:latin typeface="方正楷体简体" panose="02010601030101010101" pitchFamily="2" charset="-122"/>
              <a:ea typeface="方正楷体简体" panose="02010601030101010101" pitchFamily="2" charset="-122"/>
            </a:endParaRPr>
          </a:p>
        </p:txBody>
      </p:sp>
      <p:pic>
        <p:nvPicPr>
          <p:cNvPr id="45" name="图片 44"/>
          <p:cNvPicPr>
            <a:picLocks noChangeAspect="1"/>
          </p:cNvPicPr>
          <p:nvPr/>
        </p:nvPicPr>
        <p:blipFill>
          <a:blip r:embed="rId10"/>
          <a:stretch>
            <a:fillRect/>
          </a:stretch>
        </p:blipFill>
        <p:spPr>
          <a:xfrm>
            <a:off x="11319625" y="5559336"/>
            <a:ext cx="4171950" cy="1990725"/>
          </a:xfrm>
          <a:prstGeom prst="rect">
            <a:avLst/>
          </a:prstGeom>
        </p:spPr>
      </p:pic>
      <p:sp>
        <p:nvSpPr>
          <p:cNvPr id="46" name="TextBox 10"/>
          <p:cNvSpPr txBox="1"/>
          <p:nvPr/>
        </p:nvSpPr>
        <p:spPr>
          <a:xfrm>
            <a:off x="7315200" y="501650"/>
            <a:ext cx="3559810" cy="1508125"/>
          </a:xfrm>
          <a:prstGeom prst="rect">
            <a:avLst/>
          </a:prstGeom>
        </p:spPr>
        <p:txBody>
          <a:bodyPr wrap="square" lIns="0" tIns="0" rIns="0" bIns="0" rtlCol="0" anchor="t">
            <a:spAutoFit/>
          </a:bodyPr>
          <a:lstStyle/>
          <a:p>
            <a:pPr algn="ctr">
              <a:lnSpc>
                <a:spcPts val="4760"/>
              </a:lnSpc>
            </a:pPr>
            <a:r>
              <a:rPr lang="en-US" altLang="zh-CN" sz="3400" dirty="0">
                <a:solidFill>
                  <a:srgbClr val="F07E60"/>
                </a:solidFill>
                <a:latin typeface="Times New Roman" panose="02020603050405020304" pitchFamily="18" charset="0"/>
                <a:cs typeface="Times New Roman" panose="02020603050405020304" pitchFamily="18" charset="0"/>
              </a:rPr>
              <a:t>Our</a:t>
            </a:r>
            <a:r>
              <a:rPr lang="en-US" sz="3400" dirty="0">
                <a:solidFill>
                  <a:srgbClr val="F07E60"/>
                </a:solidFill>
                <a:latin typeface="Times New Roman" panose="02020603050405020304" pitchFamily="18" charset="0"/>
                <a:cs typeface="Times New Roman" panose="02020603050405020304" pitchFamily="18" charset="0"/>
              </a:rPr>
              <a:t> Benefits</a:t>
            </a:r>
          </a:p>
          <a:p>
            <a:pPr algn="ctr">
              <a:lnSpc>
                <a:spcPts val="7000"/>
              </a:lnSpc>
            </a:pPr>
            <a:r>
              <a:rPr lang="zh-CN" altLang="en-US" sz="5000" dirty="0">
                <a:solidFill>
                  <a:srgbClr val="F07E60"/>
                </a:solidFill>
                <a:latin typeface="方正楷体简体" panose="02010601030101010101" pitchFamily="2" charset="-122"/>
                <a:ea typeface="方正楷体简体" panose="02010601030101010101" pitchFamily="2" charset="-122"/>
              </a:rPr>
              <a:t>我们的</a:t>
            </a:r>
            <a:r>
              <a:rPr lang="en-US" sz="5000" dirty="0" err="1">
                <a:solidFill>
                  <a:srgbClr val="F07E60"/>
                </a:solidFill>
                <a:latin typeface="方正楷体简体" panose="02010601030101010101" pitchFamily="2" charset="-122"/>
                <a:ea typeface="方正楷体简体" panose="02010601030101010101" pitchFamily="2" charset="-122"/>
              </a:rPr>
              <a:t>福利</a:t>
            </a:r>
            <a:endParaRPr lang="en-US" sz="5000" dirty="0">
              <a:solidFill>
                <a:srgbClr val="F07E60"/>
              </a:solidFill>
              <a:latin typeface="方正楷体简体" panose="02010601030101010101" pitchFamily="2" charset="-122"/>
              <a:ea typeface="方正楷体简体" panose="02010601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2257" b="-1075"/>
            </a:stretch>
          </a:blipFill>
        </p:spPr>
      </p:sp>
      <p:sp>
        <p:nvSpPr>
          <p:cNvPr id="12" name="TextBox 3"/>
          <p:cNvSpPr txBox="1"/>
          <p:nvPr/>
        </p:nvSpPr>
        <p:spPr>
          <a:xfrm>
            <a:off x="708977" y="540734"/>
            <a:ext cx="10243186" cy="977697"/>
          </a:xfrm>
          <a:prstGeom prst="rect">
            <a:avLst/>
          </a:prstGeom>
        </p:spPr>
        <p:txBody>
          <a:bodyPr lIns="0" tIns="0" rIns="0" bIns="0" rtlCol="0" anchor="t">
            <a:spAutoFit/>
          </a:bodyPr>
          <a:lstStyle/>
          <a:p>
            <a:pPr algn="l">
              <a:lnSpc>
                <a:spcPts val="3810"/>
              </a:lnSpc>
            </a:pPr>
            <a:r>
              <a:rPr lang="en-US" sz="3530" dirty="0">
                <a:solidFill>
                  <a:srgbClr val="1F446C"/>
                </a:solidFill>
                <a:latin typeface="Times New Roman" panose="02020603050405020304" pitchFamily="18" charset="0"/>
                <a:cs typeface="Times New Roman" panose="02020603050405020304" pitchFamily="18" charset="0"/>
              </a:rPr>
              <a:t>BTHR Complimentary Associate Accommodation </a:t>
            </a:r>
          </a:p>
          <a:p>
            <a:pPr algn="l">
              <a:lnSpc>
                <a:spcPts val="3810"/>
              </a:lnSpc>
            </a:pPr>
            <a:r>
              <a:rPr lang="en-US" sz="3530" dirty="0" err="1">
                <a:solidFill>
                  <a:srgbClr val="1F446C"/>
                </a:solidFill>
                <a:latin typeface="方正楷体简体" panose="02010601030101010101" pitchFamily="2" charset="-122"/>
                <a:ea typeface="方正楷体简体" panose="02010601030101010101" pitchFamily="2" charset="-122"/>
              </a:rPr>
              <a:t>悦榕集团酒店员工免费住宿</a:t>
            </a:r>
            <a:endParaRPr lang="en-US" sz="3530" dirty="0">
              <a:solidFill>
                <a:srgbClr val="1F446C"/>
              </a:solidFill>
              <a:latin typeface="方正楷体简体" panose="02010601030101010101" pitchFamily="2" charset="-122"/>
              <a:ea typeface="方正楷体简体" panose="02010601030101010101" pitchFamily="2" charset="-122"/>
            </a:endParaRPr>
          </a:p>
        </p:txBody>
      </p:sp>
      <p:sp>
        <p:nvSpPr>
          <p:cNvPr id="14" name="文本框 13"/>
          <p:cNvSpPr txBox="1"/>
          <p:nvPr/>
        </p:nvSpPr>
        <p:spPr>
          <a:xfrm>
            <a:off x="725910" y="7252182"/>
            <a:ext cx="8570490" cy="523220"/>
          </a:xfrm>
          <a:prstGeom prst="rect">
            <a:avLst/>
          </a:prstGeom>
          <a:noFill/>
        </p:spPr>
        <p:txBody>
          <a:bodyPr wrap="square" rtlCol="0">
            <a:spAutoFit/>
          </a:bodyPr>
          <a:lstStyle/>
          <a:p>
            <a:r>
              <a:rPr lang="zh-CN" altLang="en-US" sz="2800" dirty="0"/>
              <a:t>入职满一年后，均享有悦榕集团酒店员工免费房福利。</a:t>
            </a:r>
            <a:endParaRPr lang="en-US" altLang="zh-CN" sz="2800" dirty="0"/>
          </a:p>
        </p:txBody>
      </p:sp>
      <p:graphicFrame>
        <p:nvGraphicFramePr>
          <p:cNvPr id="15" name="Table 4"/>
          <p:cNvGraphicFramePr>
            <a:graphicFrameLocks noGrp="1"/>
          </p:cNvGraphicFramePr>
          <p:nvPr>
            <p:custDataLst>
              <p:tags r:id="rId1"/>
            </p:custDataLst>
            <p:extLst>
              <p:ext uri="{D42A27DB-BD31-4B8C-83A1-F6EECF244321}">
                <p14:modId xmlns:p14="http://schemas.microsoft.com/office/powerpoint/2010/main" val="4184364856"/>
              </p:ext>
            </p:extLst>
          </p:nvPr>
        </p:nvGraphicFramePr>
        <p:xfrm>
          <a:off x="708977" y="1927930"/>
          <a:ext cx="16870045" cy="4943221"/>
        </p:xfrm>
        <a:graphic>
          <a:graphicData uri="http://schemas.openxmlformats.org/drawingml/2006/table">
            <a:tbl>
              <a:tblPr/>
              <a:tblGrid>
                <a:gridCol w="13963650">
                  <a:extLst>
                    <a:ext uri="{9D8B030D-6E8A-4147-A177-3AD203B41FA5}">
                      <a16:colId xmlns:a16="http://schemas.microsoft.com/office/drawing/2014/main" val="20000"/>
                    </a:ext>
                  </a:extLst>
                </a:gridCol>
                <a:gridCol w="2906395">
                  <a:extLst>
                    <a:ext uri="{9D8B030D-6E8A-4147-A177-3AD203B41FA5}">
                      <a16:colId xmlns:a16="http://schemas.microsoft.com/office/drawing/2014/main" val="20001"/>
                    </a:ext>
                  </a:extLst>
                </a:gridCol>
              </a:tblGrid>
              <a:tr h="1427480">
                <a:tc>
                  <a:txBody>
                    <a:bodyPr/>
                    <a:lstStyle/>
                    <a:p>
                      <a:pPr algn="ctr">
                        <a:lnSpc>
                          <a:spcPts val="3360"/>
                        </a:lnSpc>
                        <a:defRPr/>
                      </a:pPr>
                      <a:endParaRPr lang="en-US" sz="2800" dirty="0">
                        <a:solidFill>
                          <a:srgbClr val="202F5A"/>
                        </a:solidFill>
                        <a:latin typeface="方正楷体简体" panose="02010601030101010101" pitchFamily="2" charset="-122"/>
                        <a:ea typeface="方正楷体简体" panose="02010601030101010101" pitchFamily="2" charset="-122"/>
                      </a:endParaRPr>
                    </a:p>
                    <a:p>
                      <a:pPr algn="ctr">
                        <a:lnSpc>
                          <a:spcPts val="3360"/>
                        </a:lnSpc>
                        <a:defRPr/>
                      </a:pPr>
                      <a:r>
                        <a:rPr lang="en-US" sz="2800" dirty="0">
                          <a:solidFill>
                            <a:srgbClr val="202F5A"/>
                          </a:solidFill>
                          <a:latin typeface="方正楷体简体" panose="02010601030101010101" pitchFamily="2" charset="-122"/>
                          <a:ea typeface="方正楷体简体" panose="02010601030101010101" pitchFamily="2" charset="-122"/>
                        </a:rPr>
                        <a:t>每年4000美金, </a:t>
                      </a:r>
                      <a:r>
                        <a:rPr lang="en-US" sz="2800" dirty="0" err="1">
                          <a:solidFill>
                            <a:srgbClr val="202F5A"/>
                          </a:solidFill>
                          <a:latin typeface="方正楷体简体" panose="02010601030101010101" pitchFamily="2" charset="-122"/>
                          <a:ea typeface="方正楷体简体" panose="02010601030101010101" pitchFamily="2" charset="-122"/>
                        </a:rPr>
                        <a:t>按照最优惠价格计算</a:t>
                      </a:r>
                      <a:r>
                        <a:rPr lang="en-US" sz="2800" dirty="0">
                          <a:solidFill>
                            <a:srgbClr val="202F5A"/>
                          </a:solidFill>
                          <a:latin typeface="方正楷体简体" panose="02010601030101010101" pitchFamily="2" charset="-122"/>
                          <a:ea typeface="方正楷体简体" panose="02010601030101010101" pitchFamily="2" charset="-122"/>
                        </a:rPr>
                        <a:t>, </a:t>
                      </a:r>
                      <a:r>
                        <a:rPr lang="en-US" sz="2800" dirty="0" err="1">
                          <a:solidFill>
                            <a:srgbClr val="202F5A"/>
                          </a:solidFill>
                          <a:latin typeface="方正楷体简体" panose="02010601030101010101" pitchFamily="2" charset="-122"/>
                          <a:ea typeface="方正楷体简体" panose="02010601030101010101" pitchFamily="2" charset="-122"/>
                        </a:rPr>
                        <a:t>至多免费在一家酒店连续入住三晚</a:t>
                      </a:r>
                      <a:endParaRPr lang="en-US" sz="1100" dirty="0">
                        <a:latin typeface="方正楷体简体" panose="02010601030101010101" pitchFamily="2" charset="-122"/>
                        <a:ea typeface="方正楷体简体" panose="02010601030101010101" pitchFamily="2" charset="-122"/>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FEDF59"/>
                    </a:solidFill>
                  </a:tcPr>
                </a:tc>
                <a:tc>
                  <a:txBody>
                    <a:bodyPr/>
                    <a:lstStyle/>
                    <a:p>
                      <a:pPr algn="ctr">
                        <a:lnSpc>
                          <a:spcPts val="3360"/>
                        </a:lnSpc>
                        <a:defRPr/>
                      </a:pPr>
                      <a:endParaRPr lang="en-US" sz="2800" dirty="0">
                        <a:solidFill>
                          <a:srgbClr val="202F5A"/>
                        </a:solidFill>
                        <a:latin typeface="Times New Roman" panose="02020603050405020304" pitchFamily="18" charset="0"/>
                        <a:ea typeface="方正楷体简体" panose="02010601030101010101" pitchFamily="2" charset="-122"/>
                        <a:cs typeface="Times New Roman" panose="02020603050405020304" pitchFamily="18" charset="0"/>
                      </a:endParaRPr>
                    </a:p>
                    <a:p>
                      <a:pPr algn="ctr">
                        <a:lnSpc>
                          <a:spcPts val="3360"/>
                        </a:lnSpc>
                        <a:defRPr/>
                      </a:pPr>
                      <a:r>
                        <a:rPr lang="en-US" sz="2800" dirty="0">
                          <a:solidFill>
                            <a:srgbClr val="202F5A"/>
                          </a:solidFill>
                          <a:latin typeface="Times New Roman" panose="02020603050405020304" pitchFamily="18" charset="0"/>
                          <a:ea typeface="方正楷体简体" panose="02010601030101010101" pitchFamily="2" charset="-122"/>
                          <a:cs typeface="Times New Roman" panose="02020603050405020304" pitchFamily="18" charset="0"/>
                        </a:rPr>
                        <a:t>JG 4-5</a:t>
                      </a:r>
                      <a:endParaRPr lang="en-US" sz="1100" dirty="0">
                        <a:latin typeface="Times New Roman" panose="02020603050405020304" pitchFamily="18" charset="0"/>
                        <a:ea typeface="方正楷体简体" panose="02010601030101010101" pitchFamily="2" charset="-122"/>
                        <a:cs typeface="Times New Roman" panose="02020603050405020304" pitchFamily="18" charset="0"/>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FEDF59"/>
                    </a:solidFill>
                  </a:tcPr>
                </a:tc>
                <a:extLst>
                  <a:ext uri="{0D108BD9-81ED-4DB2-BD59-A6C34878D82A}">
                    <a16:rowId xmlns:a16="http://schemas.microsoft.com/office/drawing/2014/main" val="10000"/>
                  </a:ext>
                </a:extLst>
              </a:tr>
              <a:tr h="1393825">
                <a:tc>
                  <a:txBody>
                    <a:bodyPr/>
                    <a:lstStyle/>
                    <a:p>
                      <a:pPr algn="ctr">
                        <a:lnSpc>
                          <a:spcPts val="3360"/>
                        </a:lnSpc>
                        <a:defRPr/>
                      </a:pPr>
                      <a:endParaRPr lang="en-US" sz="1100" dirty="0">
                        <a:latin typeface="方正楷体简体" panose="02010601030101010101" pitchFamily="2" charset="-122"/>
                        <a:ea typeface="方正楷体简体" panose="02010601030101010101" pitchFamily="2" charset="-122"/>
                      </a:endParaRPr>
                    </a:p>
                    <a:p>
                      <a:pPr algn="ctr">
                        <a:lnSpc>
                          <a:spcPts val="3360"/>
                        </a:lnSpc>
                      </a:pPr>
                      <a:endParaRPr lang="en-US" sz="2800" dirty="0">
                        <a:solidFill>
                          <a:srgbClr val="202F5A"/>
                        </a:solidFill>
                        <a:latin typeface="方正楷体简体" panose="02010601030101010101" pitchFamily="2" charset="-122"/>
                        <a:ea typeface="方正楷体简体" panose="02010601030101010101" pitchFamily="2" charset="-122"/>
                      </a:endParaRPr>
                    </a:p>
                    <a:p>
                      <a:pPr algn="ctr">
                        <a:lnSpc>
                          <a:spcPts val="3360"/>
                        </a:lnSpc>
                      </a:pPr>
                      <a:r>
                        <a:rPr lang="en-US" sz="2800" dirty="0">
                          <a:solidFill>
                            <a:srgbClr val="202F5A"/>
                          </a:solidFill>
                          <a:latin typeface="方正楷体简体" panose="02010601030101010101" pitchFamily="2" charset="-122"/>
                          <a:ea typeface="方正楷体简体" panose="02010601030101010101" pitchFamily="2" charset="-122"/>
                        </a:rPr>
                        <a:t>每年3000美金, </a:t>
                      </a:r>
                      <a:r>
                        <a:rPr lang="en-US" sz="2800" dirty="0" err="1">
                          <a:solidFill>
                            <a:srgbClr val="202F5A"/>
                          </a:solidFill>
                          <a:latin typeface="方正楷体简体" panose="02010601030101010101" pitchFamily="2" charset="-122"/>
                          <a:ea typeface="方正楷体简体" panose="02010601030101010101" pitchFamily="2" charset="-122"/>
                        </a:rPr>
                        <a:t>按照最优惠价格计算</a:t>
                      </a:r>
                      <a:r>
                        <a:rPr lang="en-US" sz="2800" dirty="0">
                          <a:solidFill>
                            <a:srgbClr val="202F5A"/>
                          </a:solidFill>
                          <a:latin typeface="方正楷体简体" panose="02010601030101010101" pitchFamily="2" charset="-122"/>
                          <a:ea typeface="方正楷体简体" panose="02010601030101010101" pitchFamily="2" charset="-122"/>
                        </a:rPr>
                        <a:t>, </a:t>
                      </a:r>
                      <a:r>
                        <a:rPr lang="en-US" sz="2800" dirty="0" err="1">
                          <a:solidFill>
                            <a:srgbClr val="202F5A"/>
                          </a:solidFill>
                          <a:latin typeface="方正楷体简体" panose="02010601030101010101" pitchFamily="2" charset="-122"/>
                          <a:ea typeface="方正楷体简体" panose="02010601030101010101" pitchFamily="2" charset="-122"/>
                        </a:rPr>
                        <a:t>至多免费在一家酒店连续入住三晚</a:t>
                      </a:r>
                      <a:endParaRPr lang="en-US" sz="2800" dirty="0">
                        <a:solidFill>
                          <a:srgbClr val="202F5A"/>
                        </a:solidFill>
                        <a:latin typeface="方正楷体简体" panose="02010601030101010101" pitchFamily="2" charset="-122"/>
                        <a:ea typeface="方正楷体简体" panose="02010601030101010101" pitchFamily="2" charset="-122"/>
                      </a:endParaRPr>
                    </a:p>
                    <a:p>
                      <a:pPr algn="ctr">
                        <a:lnSpc>
                          <a:spcPts val="3360"/>
                        </a:lnSpc>
                      </a:pPr>
                      <a:endParaRPr lang="en-US" sz="2800" dirty="0">
                        <a:solidFill>
                          <a:srgbClr val="202F5A"/>
                        </a:solidFill>
                        <a:latin typeface="方正楷体简体" panose="02010601030101010101" pitchFamily="2" charset="-122"/>
                        <a:ea typeface="方正楷体简体" panose="02010601030101010101" pitchFamily="2" charset="-122"/>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E6C6B6"/>
                    </a:solidFill>
                  </a:tcPr>
                </a:tc>
                <a:tc>
                  <a:txBody>
                    <a:bodyPr/>
                    <a:lstStyle/>
                    <a:p>
                      <a:pPr algn="ctr">
                        <a:lnSpc>
                          <a:spcPts val="3360"/>
                        </a:lnSpc>
                        <a:defRPr/>
                      </a:pPr>
                      <a:endParaRPr lang="en-US" sz="2800" dirty="0">
                        <a:solidFill>
                          <a:srgbClr val="202F5A"/>
                        </a:solidFill>
                        <a:latin typeface="Times New Roman" panose="02020603050405020304" pitchFamily="18" charset="0"/>
                        <a:ea typeface="方正楷体简体" panose="02010601030101010101" pitchFamily="2" charset="-122"/>
                        <a:cs typeface="Times New Roman" panose="02020603050405020304" pitchFamily="18" charset="0"/>
                      </a:endParaRPr>
                    </a:p>
                    <a:p>
                      <a:pPr algn="ctr">
                        <a:lnSpc>
                          <a:spcPts val="3360"/>
                        </a:lnSpc>
                        <a:defRPr/>
                      </a:pPr>
                      <a:r>
                        <a:rPr lang="en-US" sz="2800" dirty="0">
                          <a:solidFill>
                            <a:srgbClr val="202F5A"/>
                          </a:solidFill>
                          <a:latin typeface="Times New Roman" panose="02020603050405020304" pitchFamily="18" charset="0"/>
                          <a:ea typeface="方正楷体简体" panose="02010601030101010101" pitchFamily="2" charset="-122"/>
                          <a:cs typeface="Times New Roman" panose="02020603050405020304" pitchFamily="18" charset="0"/>
                        </a:rPr>
                        <a:t>JG 3</a:t>
                      </a:r>
                      <a:endParaRPr lang="en-US" sz="1100" dirty="0">
                        <a:latin typeface="Times New Roman" panose="02020603050405020304" pitchFamily="18" charset="0"/>
                        <a:ea typeface="方正楷体简体" panose="02010601030101010101" pitchFamily="2" charset="-122"/>
                        <a:cs typeface="Times New Roman" panose="02020603050405020304" pitchFamily="18" charset="0"/>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E6C6B6"/>
                    </a:solidFill>
                  </a:tcPr>
                </a:tc>
                <a:extLst>
                  <a:ext uri="{0D108BD9-81ED-4DB2-BD59-A6C34878D82A}">
                    <a16:rowId xmlns:a16="http://schemas.microsoft.com/office/drawing/2014/main" val="10001"/>
                  </a:ext>
                </a:extLst>
              </a:tr>
              <a:tr h="1806575">
                <a:tc>
                  <a:txBody>
                    <a:bodyPr/>
                    <a:lstStyle/>
                    <a:p>
                      <a:pPr algn="ctr">
                        <a:lnSpc>
                          <a:spcPts val="3360"/>
                        </a:lnSpc>
                        <a:defRPr/>
                      </a:pPr>
                      <a:endParaRPr lang="en-US" sz="1100">
                        <a:latin typeface="方正楷体简体" panose="02010601030101010101" pitchFamily="2" charset="-122"/>
                        <a:ea typeface="方正楷体简体" panose="02010601030101010101" pitchFamily="2" charset="-122"/>
                      </a:endParaRPr>
                    </a:p>
                    <a:p>
                      <a:pPr algn="ctr">
                        <a:lnSpc>
                          <a:spcPts val="3360"/>
                        </a:lnSpc>
                      </a:pPr>
                      <a:endParaRPr lang="en-US" sz="2800">
                        <a:solidFill>
                          <a:srgbClr val="FFFFFF"/>
                        </a:solidFill>
                        <a:latin typeface="方正楷体简体" panose="02010601030101010101" pitchFamily="2" charset="-122"/>
                        <a:ea typeface="方正楷体简体" panose="02010601030101010101" pitchFamily="2" charset="-122"/>
                      </a:endParaRPr>
                    </a:p>
                    <a:p>
                      <a:pPr algn="ctr">
                        <a:lnSpc>
                          <a:spcPts val="3360"/>
                        </a:lnSpc>
                      </a:pPr>
                      <a:r>
                        <a:rPr lang="en-US" sz="2800">
                          <a:solidFill>
                            <a:srgbClr val="FFFFFF"/>
                          </a:solidFill>
                          <a:latin typeface="方正楷体简体" panose="02010601030101010101" pitchFamily="2" charset="-122"/>
                          <a:ea typeface="方正楷体简体" panose="02010601030101010101" pitchFamily="2" charset="-122"/>
                        </a:rPr>
                        <a:t>每年2000美金, 按照最优惠价格计算, 至多免费在一家酒店连续入住三晚</a:t>
                      </a:r>
                    </a:p>
                    <a:p>
                      <a:pPr algn="ctr">
                        <a:lnSpc>
                          <a:spcPts val="3360"/>
                        </a:lnSpc>
                      </a:pPr>
                      <a:endParaRPr lang="en-US" sz="2800">
                        <a:solidFill>
                          <a:srgbClr val="FFFFFF"/>
                        </a:solidFill>
                        <a:latin typeface="方正楷体简体" panose="02010601030101010101" pitchFamily="2" charset="-122"/>
                        <a:ea typeface="方正楷体简体" panose="02010601030101010101" pitchFamily="2" charset="-122"/>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88468E"/>
                    </a:solidFill>
                  </a:tcPr>
                </a:tc>
                <a:tc>
                  <a:txBody>
                    <a:bodyPr/>
                    <a:lstStyle/>
                    <a:p>
                      <a:pPr algn="ctr">
                        <a:lnSpc>
                          <a:spcPts val="3360"/>
                        </a:lnSpc>
                        <a:defRPr/>
                      </a:pPr>
                      <a:endParaRPr lang="en-US" sz="1100" dirty="0">
                        <a:latin typeface="Times New Roman" panose="02020603050405020304" pitchFamily="18" charset="0"/>
                        <a:ea typeface="方正楷体简体" panose="02010601030101010101" pitchFamily="2" charset="-122"/>
                        <a:cs typeface="Times New Roman" panose="02020603050405020304" pitchFamily="18" charset="0"/>
                      </a:endParaRPr>
                    </a:p>
                    <a:p>
                      <a:pPr algn="ctr">
                        <a:lnSpc>
                          <a:spcPts val="3360"/>
                        </a:lnSpc>
                      </a:pPr>
                      <a:endParaRPr lang="en-US" sz="2800" dirty="0">
                        <a:solidFill>
                          <a:srgbClr val="FFFFFF"/>
                        </a:solidFill>
                        <a:latin typeface="Times New Roman" panose="02020603050405020304" pitchFamily="18" charset="0"/>
                        <a:ea typeface="方正楷体简体" panose="02010601030101010101" pitchFamily="2" charset="-122"/>
                        <a:cs typeface="Times New Roman" panose="02020603050405020304" pitchFamily="18" charset="0"/>
                      </a:endParaRPr>
                    </a:p>
                    <a:p>
                      <a:pPr algn="ctr">
                        <a:lnSpc>
                          <a:spcPts val="3360"/>
                        </a:lnSpc>
                      </a:pPr>
                      <a:r>
                        <a:rPr lang="en-US" sz="2800" dirty="0">
                          <a:solidFill>
                            <a:srgbClr val="FFFFFF"/>
                          </a:solidFill>
                          <a:latin typeface="Times New Roman" panose="02020603050405020304" pitchFamily="18" charset="0"/>
                          <a:ea typeface="方正楷体简体" panose="02010601030101010101" pitchFamily="2" charset="-122"/>
                          <a:cs typeface="Times New Roman" panose="02020603050405020304" pitchFamily="18" charset="0"/>
                        </a:rPr>
                        <a:t>JG 1-2</a:t>
                      </a:r>
                    </a:p>
                    <a:p>
                      <a:pPr algn="ctr">
                        <a:lnSpc>
                          <a:spcPts val="3360"/>
                        </a:lnSpc>
                      </a:pPr>
                      <a:endParaRPr lang="en-US" sz="2800" dirty="0">
                        <a:solidFill>
                          <a:srgbClr val="FFFFFF"/>
                        </a:solidFill>
                        <a:latin typeface="Times New Roman" panose="02020603050405020304" pitchFamily="18" charset="0"/>
                        <a:ea typeface="方正楷体简体" panose="02010601030101010101" pitchFamily="2" charset="-122"/>
                        <a:cs typeface="Times New Roman" panose="02020603050405020304" pitchFamily="18" charset="0"/>
                      </a:endParaRPr>
                    </a:p>
                  </a:txBody>
                  <a:tcPr marL="0" marR="0" marT="0" marB="0">
                    <a:lnL w="6697" cap="flat" cmpd="sng" algn="ctr">
                      <a:solidFill>
                        <a:srgbClr val="000000"/>
                      </a:solidFill>
                      <a:prstDash val="solid"/>
                      <a:round/>
                      <a:headEnd type="none" w="med" len="med"/>
                      <a:tailEnd type="none" w="med" len="med"/>
                    </a:lnL>
                    <a:lnR w="6697" cap="flat" cmpd="sng" algn="ctr">
                      <a:solidFill>
                        <a:srgbClr val="000000"/>
                      </a:solidFill>
                      <a:prstDash val="solid"/>
                      <a:round/>
                      <a:headEnd type="none" w="med" len="med"/>
                      <a:tailEnd type="none" w="med" len="med"/>
                    </a:lnR>
                    <a:lnT w="6697" cap="flat" cmpd="sng" algn="ctr">
                      <a:solidFill>
                        <a:srgbClr val="000000"/>
                      </a:solidFill>
                      <a:prstDash val="solid"/>
                      <a:round/>
                      <a:headEnd type="none" w="med" len="med"/>
                      <a:tailEnd type="none" w="med" len="med"/>
                    </a:lnT>
                    <a:lnB w="6697" cap="flat" cmpd="sng" algn="ctr">
                      <a:solidFill>
                        <a:srgbClr val="000000"/>
                      </a:solidFill>
                      <a:prstDash val="solid"/>
                      <a:round/>
                      <a:headEnd type="none" w="med" len="med"/>
                      <a:tailEnd type="none" w="med" len="med"/>
                    </a:lnB>
                    <a:solidFill>
                      <a:srgbClr val="88468E"/>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257" b="-1075"/>
            </a:stretch>
          </a:blipFill>
        </p:spPr>
      </p:sp>
      <p:sp>
        <p:nvSpPr>
          <p:cNvPr id="10" name="TextBox 10"/>
          <p:cNvSpPr txBox="1"/>
          <p:nvPr/>
        </p:nvSpPr>
        <p:spPr>
          <a:xfrm>
            <a:off x="304800" y="495300"/>
            <a:ext cx="4038600" cy="1046440"/>
          </a:xfrm>
          <a:prstGeom prst="rect">
            <a:avLst/>
          </a:prstGeom>
        </p:spPr>
        <p:txBody>
          <a:bodyPr wrap="square" lIns="0" tIns="0" rIns="0" bIns="0" rtlCol="0" anchor="t">
            <a:spAutoFit/>
          </a:bodyPr>
          <a:lstStyle/>
          <a:p>
            <a:r>
              <a:rPr lang="zh-CN" altLang="en-US" sz="4000" dirty="0">
                <a:solidFill>
                  <a:srgbClr val="F07E60"/>
                </a:solidFill>
                <a:latin typeface="方正楷体简体" panose="02010601030101010101" pitchFamily="2" charset="-122"/>
                <a:ea typeface="方正楷体简体" panose="02010601030101010101" pitchFamily="2" charset="-122"/>
              </a:rPr>
              <a:t>实习生需求</a:t>
            </a:r>
            <a:endParaRPr lang="en-US" altLang="zh-CN" sz="4000" dirty="0">
              <a:solidFill>
                <a:srgbClr val="F07E60"/>
              </a:solidFill>
              <a:latin typeface="方正楷体简体" panose="02010601030101010101" pitchFamily="2" charset="-122"/>
              <a:ea typeface="方正楷体简体" panose="02010601030101010101" pitchFamily="2" charset="-122"/>
            </a:endParaRPr>
          </a:p>
          <a:p>
            <a:r>
              <a:rPr lang="en-US" altLang="zh-CN" sz="2800" dirty="0">
                <a:solidFill>
                  <a:srgbClr val="F07E60"/>
                </a:solidFill>
                <a:latin typeface="Times New Roman" panose="02020603050405020304" pitchFamily="18" charset="0"/>
                <a:cs typeface="Times New Roman" panose="02020603050405020304" pitchFamily="18" charset="0"/>
              </a:rPr>
              <a:t>Trainer Requirements:</a:t>
            </a:r>
          </a:p>
        </p:txBody>
      </p:sp>
      <p:graphicFrame>
        <p:nvGraphicFramePr>
          <p:cNvPr id="12" name="表格 11"/>
          <p:cNvGraphicFramePr>
            <a:graphicFrameLocks noGrp="1"/>
          </p:cNvGraphicFramePr>
          <p:nvPr>
            <p:extLst>
              <p:ext uri="{D42A27DB-BD31-4B8C-83A1-F6EECF244321}">
                <p14:modId xmlns:p14="http://schemas.microsoft.com/office/powerpoint/2010/main" val="202014575"/>
              </p:ext>
            </p:extLst>
          </p:nvPr>
        </p:nvGraphicFramePr>
        <p:xfrm>
          <a:off x="457200" y="2324100"/>
          <a:ext cx="16764000" cy="3291840"/>
        </p:xfrm>
        <a:graphic>
          <a:graphicData uri="http://schemas.openxmlformats.org/drawingml/2006/table">
            <a:tbl>
              <a:tblPr firstRow="1" bandRow="1">
                <a:tableStyleId>{21E4AEA4-8DFA-4A89-87EB-49C32662AFE0}</a:tableStyleId>
              </a:tblPr>
              <a:tblGrid>
                <a:gridCol w="5588000">
                  <a:extLst>
                    <a:ext uri="{9D8B030D-6E8A-4147-A177-3AD203B41FA5}">
                      <a16:colId xmlns:a16="http://schemas.microsoft.com/office/drawing/2014/main" val="269000507"/>
                    </a:ext>
                  </a:extLst>
                </a:gridCol>
                <a:gridCol w="5588000">
                  <a:extLst>
                    <a:ext uri="{9D8B030D-6E8A-4147-A177-3AD203B41FA5}">
                      <a16:colId xmlns:a16="http://schemas.microsoft.com/office/drawing/2014/main" val="1943671980"/>
                    </a:ext>
                  </a:extLst>
                </a:gridCol>
                <a:gridCol w="5588000">
                  <a:extLst>
                    <a:ext uri="{9D8B030D-6E8A-4147-A177-3AD203B41FA5}">
                      <a16:colId xmlns:a16="http://schemas.microsoft.com/office/drawing/2014/main" val="4126181476"/>
                    </a:ext>
                  </a:extLst>
                </a:gridCol>
              </a:tblGrid>
              <a:tr h="152400">
                <a:tc>
                  <a:txBody>
                    <a:bodyPr/>
                    <a:lstStyle/>
                    <a:p>
                      <a:pPr algn="ctr"/>
                      <a:r>
                        <a:rPr lang="zh-CN" altLang="en-US" sz="2000" dirty="0"/>
                        <a:t>部门</a:t>
                      </a:r>
                      <a:r>
                        <a:rPr lang="en-US" altLang="zh-CN" sz="2000" dirty="0"/>
                        <a:t>Dept.</a:t>
                      </a:r>
                      <a:endParaRPr lang="zh-CN" altLang="en-US" sz="2000" dirty="0"/>
                    </a:p>
                  </a:txBody>
                  <a:tcPr/>
                </a:tc>
                <a:tc>
                  <a:txBody>
                    <a:bodyPr/>
                    <a:lstStyle/>
                    <a:p>
                      <a:pPr algn="ctr"/>
                      <a:r>
                        <a:rPr lang="zh-CN" altLang="en-US" sz="2000" dirty="0"/>
                        <a:t>实习岗位</a:t>
                      </a:r>
                    </a:p>
                  </a:txBody>
                  <a:tcPr/>
                </a:tc>
                <a:tc>
                  <a:txBody>
                    <a:bodyPr/>
                    <a:lstStyle/>
                    <a:p>
                      <a:pPr algn="ctr"/>
                      <a:r>
                        <a:rPr lang="zh-CN" altLang="en-US" sz="2000" dirty="0"/>
                        <a:t>需求人数</a:t>
                      </a:r>
                    </a:p>
                  </a:txBody>
                  <a:tcPr/>
                </a:tc>
                <a:extLst>
                  <a:ext uri="{0D108BD9-81ED-4DB2-BD59-A6C34878D82A}">
                    <a16:rowId xmlns:a16="http://schemas.microsoft.com/office/drawing/2014/main" val="83820212"/>
                  </a:ext>
                </a:extLst>
              </a:tr>
              <a:tr h="609600">
                <a:tc>
                  <a:txBody>
                    <a:bodyPr/>
                    <a:lstStyle/>
                    <a:p>
                      <a:pPr algn="ctr"/>
                      <a:r>
                        <a:rPr lang="zh-CN" altLang="en-US" sz="2800" dirty="0"/>
                        <a:t>餐饮部</a:t>
                      </a:r>
                    </a:p>
                  </a:txBody>
                  <a:tcPr/>
                </a:tc>
                <a:tc>
                  <a:txBody>
                    <a:bodyPr/>
                    <a:lstStyle/>
                    <a:p>
                      <a:pPr algn="ctr"/>
                      <a:r>
                        <a:rPr lang="zh-CN" altLang="en-US" sz="2800" dirty="0"/>
                        <a:t>中西餐饮服务、大堂吧服务</a:t>
                      </a:r>
                    </a:p>
                  </a:txBody>
                  <a:tcPr/>
                </a:tc>
                <a:tc>
                  <a:txBody>
                    <a:bodyPr/>
                    <a:lstStyle/>
                    <a:p>
                      <a:pPr algn="ctr"/>
                      <a:r>
                        <a:rPr lang="en-US" altLang="zh-CN" sz="2800" dirty="0"/>
                        <a:t>12</a:t>
                      </a:r>
                      <a:endParaRPr lang="zh-CN" altLang="en-US" sz="2800" dirty="0"/>
                    </a:p>
                  </a:txBody>
                  <a:tcPr/>
                </a:tc>
                <a:extLst>
                  <a:ext uri="{0D108BD9-81ED-4DB2-BD59-A6C34878D82A}">
                    <a16:rowId xmlns:a16="http://schemas.microsoft.com/office/drawing/2014/main" val="993874410"/>
                  </a:ext>
                </a:extLst>
              </a:tr>
              <a:tr h="609600">
                <a:tc>
                  <a:txBody>
                    <a:bodyPr/>
                    <a:lstStyle/>
                    <a:p>
                      <a:pPr algn="ctr"/>
                      <a:r>
                        <a:rPr lang="zh-CN" altLang="en-US" sz="2800" dirty="0"/>
                        <a:t>水疗部</a:t>
                      </a:r>
                    </a:p>
                  </a:txBody>
                  <a:tcPr/>
                </a:tc>
                <a:tc>
                  <a:txBody>
                    <a:bodyPr/>
                    <a:lstStyle/>
                    <a:p>
                      <a:pPr algn="ctr"/>
                      <a:r>
                        <a:rPr lang="zh-CN" altLang="en-US" sz="2800" dirty="0"/>
                        <a:t>温泉服务员</a:t>
                      </a:r>
                    </a:p>
                  </a:txBody>
                  <a:tcPr/>
                </a:tc>
                <a:tc>
                  <a:txBody>
                    <a:bodyPr/>
                    <a:lstStyle/>
                    <a:p>
                      <a:pPr algn="ctr"/>
                      <a:r>
                        <a:rPr lang="en-US" altLang="zh-CN" sz="2800" dirty="0"/>
                        <a:t>3</a:t>
                      </a:r>
                      <a:endParaRPr lang="zh-CN" altLang="en-US" sz="2800" dirty="0"/>
                    </a:p>
                  </a:txBody>
                  <a:tcPr/>
                </a:tc>
                <a:extLst>
                  <a:ext uri="{0D108BD9-81ED-4DB2-BD59-A6C34878D82A}">
                    <a16:rowId xmlns:a16="http://schemas.microsoft.com/office/drawing/2014/main" val="820717799"/>
                  </a:ext>
                </a:extLst>
              </a:tr>
              <a:tr h="533400">
                <a:tc>
                  <a:txBody>
                    <a:bodyPr/>
                    <a:lstStyle/>
                    <a:p>
                      <a:pPr algn="ctr"/>
                      <a:r>
                        <a:rPr lang="zh-CN" altLang="en-US" sz="2800" dirty="0"/>
                        <a:t>康乐部</a:t>
                      </a:r>
                    </a:p>
                  </a:txBody>
                  <a:tcPr/>
                </a:tc>
                <a:tc>
                  <a:txBody>
                    <a:bodyPr/>
                    <a:lstStyle/>
                    <a:p>
                      <a:pPr algn="ctr"/>
                      <a:r>
                        <a:rPr lang="zh-CN" altLang="en-US" sz="2800" dirty="0"/>
                        <a:t>康乐中心接待</a:t>
                      </a:r>
                    </a:p>
                  </a:txBody>
                  <a:tcPr/>
                </a:tc>
                <a:tc>
                  <a:txBody>
                    <a:bodyPr/>
                    <a:lstStyle/>
                    <a:p>
                      <a:pPr algn="ctr"/>
                      <a:r>
                        <a:rPr lang="en-US" altLang="zh-CN" sz="2800" dirty="0"/>
                        <a:t>4</a:t>
                      </a:r>
                      <a:endParaRPr lang="zh-CN" altLang="en-US" sz="2800" dirty="0"/>
                    </a:p>
                  </a:txBody>
                  <a:tcPr/>
                </a:tc>
                <a:extLst>
                  <a:ext uri="{0D108BD9-81ED-4DB2-BD59-A6C34878D82A}">
                    <a16:rowId xmlns:a16="http://schemas.microsoft.com/office/drawing/2014/main" val="4061550363"/>
                  </a:ext>
                </a:extLst>
              </a:tr>
              <a:tr h="609600">
                <a:tc>
                  <a:txBody>
                    <a:bodyPr/>
                    <a:lstStyle/>
                    <a:p>
                      <a:pPr algn="ctr"/>
                      <a:r>
                        <a:rPr lang="zh-CN" altLang="en-US" sz="2800" dirty="0"/>
                        <a:t>前厅部</a:t>
                      </a:r>
                    </a:p>
                  </a:txBody>
                  <a:tcPr/>
                </a:tc>
                <a:tc>
                  <a:txBody>
                    <a:bodyPr/>
                    <a:lstStyle/>
                    <a:p>
                      <a:pPr algn="ctr"/>
                      <a:r>
                        <a:rPr lang="zh-CN" altLang="en-US" sz="2800" dirty="0"/>
                        <a:t>前台接待、礼宾员、总机文员</a:t>
                      </a:r>
                    </a:p>
                  </a:txBody>
                  <a:tcPr/>
                </a:tc>
                <a:tc>
                  <a:txBody>
                    <a:bodyPr/>
                    <a:lstStyle/>
                    <a:p>
                      <a:pPr algn="ctr"/>
                      <a:r>
                        <a:rPr lang="en-US" altLang="zh-CN" sz="2800" dirty="0"/>
                        <a:t>8</a:t>
                      </a:r>
                      <a:endParaRPr lang="zh-CN" altLang="en-US" sz="2800" dirty="0"/>
                    </a:p>
                  </a:txBody>
                  <a:tcPr/>
                </a:tc>
                <a:extLst>
                  <a:ext uri="{0D108BD9-81ED-4DB2-BD59-A6C34878D82A}">
                    <a16:rowId xmlns:a16="http://schemas.microsoft.com/office/drawing/2014/main" val="3232520567"/>
                  </a:ext>
                </a:extLst>
              </a:tr>
              <a:tr h="533400">
                <a:tc>
                  <a:txBody>
                    <a:bodyPr/>
                    <a:lstStyle/>
                    <a:p>
                      <a:pPr algn="ctr"/>
                      <a:r>
                        <a:rPr lang="zh-CN" altLang="en-US" sz="2800" dirty="0"/>
                        <a:t>市场销售部</a:t>
                      </a:r>
                    </a:p>
                  </a:txBody>
                  <a:tcPr/>
                </a:tc>
                <a:tc>
                  <a:txBody>
                    <a:bodyPr/>
                    <a:lstStyle/>
                    <a:p>
                      <a:pPr algn="ctr"/>
                      <a:r>
                        <a:rPr lang="zh-CN" altLang="en-US" sz="2800" dirty="0"/>
                        <a:t>预订销售员</a:t>
                      </a:r>
                    </a:p>
                  </a:txBody>
                  <a:tcPr/>
                </a:tc>
                <a:tc>
                  <a:txBody>
                    <a:bodyPr/>
                    <a:lstStyle/>
                    <a:p>
                      <a:pPr algn="ctr"/>
                      <a:r>
                        <a:rPr lang="en-US" altLang="zh-CN" sz="2800" dirty="0"/>
                        <a:t>3</a:t>
                      </a:r>
                      <a:endParaRPr lang="zh-CN" altLang="en-US" sz="2800" dirty="0"/>
                    </a:p>
                  </a:txBody>
                  <a:tcPr/>
                </a:tc>
                <a:extLst>
                  <a:ext uri="{0D108BD9-81ED-4DB2-BD59-A6C34878D82A}">
                    <a16:rowId xmlns:a16="http://schemas.microsoft.com/office/drawing/2014/main" val="3794130297"/>
                  </a:ext>
                </a:extLst>
              </a:tr>
            </a:tbl>
          </a:graphicData>
        </a:graphic>
      </p:graphicFrame>
      <p:sp>
        <p:nvSpPr>
          <p:cNvPr id="13" name="文本框 12"/>
          <p:cNvSpPr txBox="1"/>
          <p:nvPr/>
        </p:nvSpPr>
        <p:spPr>
          <a:xfrm>
            <a:off x="457200" y="6136690"/>
            <a:ext cx="7696200" cy="954107"/>
          </a:xfrm>
          <a:prstGeom prst="rect">
            <a:avLst/>
          </a:prstGeom>
          <a:noFill/>
        </p:spPr>
        <p:txBody>
          <a:bodyPr wrap="square" rtlCol="0">
            <a:spAutoFit/>
          </a:bodyPr>
          <a:lstStyle/>
          <a:p>
            <a:r>
              <a:rPr lang="zh-CN" altLang="en-US" sz="2800" dirty="0">
                <a:solidFill>
                  <a:schemeClr val="accent2"/>
                </a:solidFill>
              </a:rPr>
              <a:t>实习津贴</a:t>
            </a:r>
            <a:r>
              <a:rPr lang="en-US" altLang="zh-CN" sz="2800" dirty="0">
                <a:solidFill>
                  <a:schemeClr val="accent2"/>
                </a:solidFill>
              </a:rPr>
              <a:t>Trainer Allowance</a:t>
            </a:r>
            <a:r>
              <a:rPr lang="zh-CN" altLang="en-US" sz="2800" dirty="0">
                <a:solidFill>
                  <a:schemeClr val="accent2"/>
                </a:solidFill>
              </a:rPr>
              <a:t>：</a:t>
            </a:r>
            <a:r>
              <a:rPr lang="en-US" altLang="zh-CN" sz="2800" dirty="0">
                <a:solidFill>
                  <a:schemeClr val="accent2"/>
                </a:solidFill>
              </a:rPr>
              <a:t>2600</a:t>
            </a:r>
            <a:r>
              <a:rPr lang="zh-CN" altLang="en-US" sz="2800" dirty="0">
                <a:solidFill>
                  <a:schemeClr val="accent2"/>
                </a:solidFill>
              </a:rPr>
              <a:t>元</a:t>
            </a:r>
            <a:r>
              <a:rPr lang="en-US" altLang="zh-CN" sz="2800" dirty="0">
                <a:solidFill>
                  <a:schemeClr val="accent2"/>
                </a:solidFill>
              </a:rPr>
              <a:t>/</a:t>
            </a:r>
            <a:r>
              <a:rPr lang="zh-CN" altLang="en-US" sz="2800" dirty="0">
                <a:solidFill>
                  <a:schemeClr val="accent2"/>
                </a:solidFill>
              </a:rPr>
              <a:t>月</a:t>
            </a:r>
            <a:endParaRPr lang="en-US" altLang="zh-CN" sz="2800" dirty="0">
              <a:solidFill>
                <a:schemeClr val="accent2"/>
              </a:solidFill>
            </a:endParaRPr>
          </a:p>
          <a:p>
            <a:r>
              <a:rPr lang="zh-CN" altLang="en-US" sz="2800" dirty="0">
                <a:solidFill>
                  <a:schemeClr val="accent2"/>
                </a:solidFill>
              </a:rPr>
              <a:t>如转正实习期计入免费房时长 </a:t>
            </a:r>
          </a:p>
        </p:txBody>
      </p:sp>
    </p:spTree>
    <p:extLst>
      <p:ext uri="{BB962C8B-B14F-4D97-AF65-F5344CB8AC3E}">
        <p14:creationId xmlns:p14="http://schemas.microsoft.com/office/powerpoint/2010/main" val="2729354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257" b="-1075"/>
            </a:stretch>
          </a:blipFill>
        </p:spPr>
      </p:sp>
      <p:pic>
        <p:nvPicPr>
          <p:cNvPr id="9" name="图片 8"/>
          <p:cNvPicPr>
            <a:picLocks noChangeAspect="1"/>
          </p:cNvPicPr>
          <p:nvPr/>
        </p:nvPicPr>
        <p:blipFill rotWithShape="1">
          <a:blip r:embed="rId3" cstate="print">
            <a:extLst>
              <a:ext uri="{28A0092B-C50C-407E-A947-70E740481C1C}">
                <a14:useLocalDpi xmlns:a14="http://schemas.microsoft.com/office/drawing/2010/main"/>
              </a:ext>
            </a:extLst>
          </a:blip>
          <a:srcRect l="5806" r="3227"/>
          <a:stretch/>
        </p:blipFill>
        <p:spPr>
          <a:xfrm>
            <a:off x="220134" y="190500"/>
            <a:ext cx="10744200" cy="7873183"/>
          </a:xfrm>
          <a:prstGeom prst="rect">
            <a:avLst/>
          </a:prstGeom>
        </p:spPr>
      </p:pic>
      <p:sp>
        <p:nvSpPr>
          <p:cNvPr id="13" name="文本框 12"/>
          <p:cNvSpPr txBox="1"/>
          <p:nvPr/>
        </p:nvSpPr>
        <p:spPr>
          <a:xfrm>
            <a:off x="12268200" y="5372100"/>
            <a:ext cx="4343400" cy="1200329"/>
          </a:xfrm>
          <a:prstGeom prst="rect">
            <a:avLst/>
          </a:prstGeom>
          <a:noFill/>
        </p:spPr>
        <p:txBody>
          <a:bodyPr wrap="square" rtlCol="0">
            <a:spAutoFit/>
          </a:bodyPr>
          <a:lstStyle/>
          <a:p>
            <a:pPr algn="ctr"/>
            <a:r>
              <a:rPr lang="zh-CN" altLang="en-US" sz="3600" b="1" dirty="0">
                <a:solidFill>
                  <a:srgbClr val="00B050"/>
                </a:solidFill>
                <a:latin typeface="方正楷体简体" panose="02010601030101010101" pitchFamily="2" charset="-122"/>
                <a:ea typeface="方正楷体简体" panose="02010601030101010101" pitchFamily="2" charset="-122"/>
              </a:rPr>
              <a:t>扫一扫</a:t>
            </a:r>
            <a:endParaRPr lang="en-US" altLang="zh-CN" sz="3600" b="1" dirty="0">
              <a:solidFill>
                <a:srgbClr val="00B050"/>
              </a:solidFill>
              <a:latin typeface="方正楷体简体" panose="02010601030101010101" pitchFamily="2" charset="-122"/>
              <a:ea typeface="方正楷体简体" panose="02010601030101010101" pitchFamily="2" charset="-122"/>
            </a:endParaRPr>
          </a:p>
          <a:p>
            <a:pPr algn="ctr"/>
            <a:r>
              <a:rPr lang="zh-CN" altLang="en-US" sz="3600" b="1" dirty="0">
                <a:solidFill>
                  <a:srgbClr val="00B050"/>
                </a:solidFill>
                <a:latin typeface="方正楷体简体" panose="02010601030101010101" pitchFamily="2" charset="-122"/>
                <a:ea typeface="方正楷体简体" panose="02010601030101010101" pitchFamily="2" charset="-122"/>
              </a:rPr>
              <a:t>一起加入我们！</a:t>
            </a:r>
          </a:p>
        </p:txBody>
      </p:sp>
      <p:pic>
        <p:nvPicPr>
          <p:cNvPr id="14" name="图片 13"/>
          <p:cNvPicPr>
            <a:picLocks noChangeAspect="1"/>
          </p:cNvPicPr>
          <p:nvPr/>
        </p:nvPicPr>
        <p:blipFill rotWithShape="1">
          <a:blip r:embed="rId4"/>
          <a:srcRect l="6545" t="8483" r="6544" b="9513"/>
          <a:stretch/>
        </p:blipFill>
        <p:spPr>
          <a:xfrm>
            <a:off x="12420600" y="1272257"/>
            <a:ext cx="4004733" cy="38712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257" b="-1075"/>
            </a:stretch>
          </a:blipFill>
        </p:spPr>
      </p:sp>
      <p:sp>
        <p:nvSpPr>
          <p:cNvPr id="3" name="Freeform 3"/>
          <p:cNvSpPr/>
          <p:nvPr/>
        </p:nvSpPr>
        <p:spPr>
          <a:xfrm>
            <a:off x="4592361" y="3033687"/>
            <a:ext cx="9103279" cy="1957205"/>
          </a:xfrm>
          <a:custGeom>
            <a:avLst/>
            <a:gdLst/>
            <a:ahLst/>
            <a:cxnLst/>
            <a:rect l="l" t="t" r="r" b="b"/>
            <a:pathLst>
              <a:path w="9103279" h="1957205">
                <a:moveTo>
                  <a:pt x="0" y="0"/>
                </a:moveTo>
                <a:lnTo>
                  <a:pt x="9103278" y="0"/>
                </a:lnTo>
                <a:lnTo>
                  <a:pt x="9103278" y="1957205"/>
                </a:lnTo>
                <a:lnTo>
                  <a:pt x="0" y="1957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sp>
        <p:nvSpPr>
          <p:cNvPr id="3" name="文本框 2">
            <a:extLst>
              <a:ext uri="{FF2B5EF4-FFF2-40B4-BE49-F238E27FC236}">
                <a16:creationId xmlns:a16="http://schemas.microsoft.com/office/drawing/2014/main" id="{1FF38E96-C12B-35B2-669A-F8C53A40EA81}"/>
              </a:ext>
            </a:extLst>
          </p:cNvPr>
          <p:cNvSpPr txBox="1"/>
          <p:nvPr/>
        </p:nvSpPr>
        <p:spPr>
          <a:xfrm>
            <a:off x="7455213" y="800100"/>
            <a:ext cx="10529997" cy="6494085"/>
          </a:xfrm>
          <a:prstGeom prst="rect">
            <a:avLst/>
          </a:prstGeom>
          <a:noFill/>
        </p:spPr>
        <p:txBody>
          <a:bodyPr wrap="square" rtlCol="0">
            <a:spAutoFit/>
          </a:bodyPr>
          <a:lstStyle/>
          <a:p>
            <a:pPr algn="just"/>
            <a:r>
              <a:rPr lang="zh-CN" altLang="zh-CN" sz="2600" kern="100" dirty="0">
                <a:effectLst/>
                <a:latin typeface="+mj-ea"/>
                <a:ea typeface="+mj-ea"/>
                <a:cs typeface="方正楷体简体"/>
              </a:rPr>
              <a:t>江苏省苏州市首家悦榕复合品牌酒店</a:t>
            </a:r>
            <a:r>
              <a:rPr lang="en-US" altLang="zh-CN" sz="2600" kern="100" dirty="0">
                <a:effectLst/>
                <a:latin typeface="+mj-ea"/>
                <a:ea typeface="+mj-ea"/>
                <a:cs typeface="方正楷体简体"/>
              </a:rPr>
              <a:t>-</a:t>
            </a:r>
            <a:r>
              <a:rPr lang="zh-CN" altLang="zh-CN" sz="2600" kern="100" dirty="0">
                <a:effectLst/>
                <a:latin typeface="+mj-ea"/>
                <a:ea typeface="+mj-ea"/>
                <a:cs typeface="方正楷体简体"/>
              </a:rPr>
              <a:t>苏州狮山悦榕庄及苏州狮山悦椿酒店即将于</a:t>
            </a:r>
            <a:r>
              <a:rPr lang="en-US" altLang="zh-CN" sz="2600" kern="100" dirty="0">
                <a:effectLst/>
                <a:latin typeface="+mj-ea"/>
                <a:ea typeface="+mj-ea"/>
                <a:cs typeface="Reforma 1969 Blanca"/>
              </a:rPr>
              <a:t>2024</a:t>
            </a:r>
            <a:r>
              <a:rPr lang="zh-CN" altLang="zh-CN" sz="2600" kern="100" dirty="0">
                <a:effectLst/>
                <a:latin typeface="+mj-ea"/>
                <a:ea typeface="+mj-ea"/>
                <a:cs typeface="方正楷体简体"/>
              </a:rPr>
              <a:t>第一季度正式启幕。酒店坐落于高新区狮山文化广场内——苏州乐园旧址，毗邻狮山公园及苏州博物馆西馆。</a:t>
            </a:r>
            <a:endParaRPr lang="en-US" altLang="zh-CN" sz="2600" kern="100" dirty="0">
              <a:effectLst/>
              <a:latin typeface="+mj-ea"/>
              <a:ea typeface="+mj-ea"/>
              <a:cs typeface="方正楷体简体"/>
            </a:endParaRPr>
          </a:p>
          <a:p>
            <a:pPr algn="just"/>
            <a:endParaRPr lang="en-US" altLang="zh-CN" sz="2600" kern="100" dirty="0">
              <a:latin typeface="+mj-ea"/>
              <a:ea typeface="+mj-ea"/>
              <a:cs typeface="方正楷体简体"/>
            </a:endParaRPr>
          </a:p>
          <a:p>
            <a:pPr algn="just"/>
            <a:r>
              <a:rPr lang="zh-CN" altLang="zh-CN" sz="2600" kern="100" dirty="0">
                <a:effectLst/>
                <a:latin typeface="+mj-ea"/>
                <a:ea typeface="+mj-ea"/>
                <a:cs typeface="方正楷体简体"/>
              </a:rPr>
              <a:t>酒店设计融汇古典园林艺术，以传统建筑为载体，采取庭院式布局，将建筑与自然山水相融，塑造出具有苏式园林意蕴的现代酒店，为宾客在城市之中打造一座优雅及诗意的避世之所。</a:t>
            </a:r>
            <a:endParaRPr lang="zh-CN" altLang="zh-CN" sz="2600" kern="100" dirty="0">
              <a:effectLst/>
              <a:latin typeface="+mj-ea"/>
              <a:ea typeface="+mj-ea"/>
              <a:cs typeface="Arial" panose="020B0604020202020204" pitchFamily="34" charset="0"/>
            </a:endParaRPr>
          </a:p>
          <a:p>
            <a:pPr algn="just"/>
            <a:r>
              <a:rPr lang="en-US" altLang="zh-CN" sz="2600" kern="100" dirty="0">
                <a:effectLst/>
                <a:latin typeface="+mj-ea"/>
                <a:ea typeface="+mj-ea"/>
                <a:cs typeface="方正楷体简体"/>
              </a:rPr>
              <a:t> </a:t>
            </a:r>
            <a:endParaRPr lang="zh-CN" altLang="zh-CN" sz="2600" kern="100" dirty="0">
              <a:effectLst/>
              <a:latin typeface="+mj-ea"/>
              <a:ea typeface="+mj-ea"/>
              <a:cs typeface="Arial" panose="020B0604020202020204" pitchFamily="34" charset="0"/>
            </a:endParaRPr>
          </a:p>
          <a:p>
            <a:r>
              <a:rPr lang="zh-CN" altLang="zh-CN" sz="2600" kern="100" dirty="0">
                <a:effectLst/>
                <a:latin typeface="+mj-ea"/>
                <a:ea typeface="+mj-ea"/>
                <a:cs typeface="方正楷体简体"/>
              </a:rPr>
              <a:t>酒店设有</a:t>
            </a:r>
            <a:r>
              <a:rPr lang="en-US" altLang="zh-CN" sz="2600" kern="100" dirty="0">
                <a:effectLst/>
                <a:latin typeface="+mj-ea"/>
                <a:ea typeface="+mj-ea"/>
                <a:cs typeface="方正楷体简体"/>
              </a:rPr>
              <a:t>213</a:t>
            </a:r>
            <a:r>
              <a:rPr lang="zh-CN" altLang="zh-CN" sz="2600" kern="100" dirty="0">
                <a:effectLst/>
                <a:latin typeface="+mj-ea"/>
                <a:ea typeface="+mj-ea"/>
                <a:cs typeface="方正楷体简体"/>
              </a:rPr>
              <a:t>间现代豪华客房，其中悦榕庄拥有</a:t>
            </a:r>
            <a:r>
              <a:rPr lang="en-US" altLang="zh-CN" sz="2600" kern="100" dirty="0">
                <a:effectLst/>
                <a:latin typeface="+mj-ea"/>
                <a:ea typeface="+mj-ea"/>
                <a:cs typeface="方正楷体简体"/>
              </a:rPr>
              <a:t>60</a:t>
            </a:r>
            <a:r>
              <a:rPr lang="zh-CN" altLang="zh-CN" sz="2600" kern="100" dirty="0">
                <a:effectLst/>
                <a:latin typeface="+mj-ea"/>
                <a:ea typeface="+mj-ea"/>
                <a:cs typeface="方正楷体简体"/>
              </a:rPr>
              <a:t>间套房及别墅，悦椿酒店则拥有</a:t>
            </a:r>
            <a:r>
              <a:rPr lang="en-US" altLang="zh-CN" sz="2600" kern="100" dirty="0">
                <a:effectLst/>
                <a:latin typeface="+mj-ea"/>
                <a:ea typeface="+mj-ea"/>
                <a:cs typeface="方正楷体简体"/>
              </a:rPr>
              <a:t>153</a:t>
            </a:r>
            <a:r>
              <a:rPr lang="zh-CN" altLang="zh-CN" sz="2600" kern="100" dirty="0">
                <a:effectLst/>
                <a:latin typeface="+mj-ea"/>
                <a:ea typeface="+mj-ea"/>
                <a:cs typeface="方正楷体简体"/>
              </a:rPr>
              <a:t>间客房及套房</a:t>
            </a:r>
            <a:r>
              <a:rPr lang="zh-CN" altLang="en-US" sz="2600" kern="100" dirty="0">
                <a:effectLst/>
                <a:latin typeface="+mj-ea"/>
                <a:ea typeface="+mj-ea"/>
                <a:cs typeface="方正楷体简体"/>
              </a:rPr>
              <a:t>，以及</a:t>
            </a:r>
            <a:r>
              <a:rPr lang="en-US" altLang="zh-CN" sz="2600" kern="100" dirty="0">
                <a:effectLst/>
                <a:latin typeface="+mj-ea"/>
                <a:ea typeface="+mj-ea"/>
                <a:cs typeface="方正楷体简体"/>
              </a:rPr>
              <a:t>600</a:t>
            </a:r>
            <a:r>
              <a:rPr lang="zh-CN" altLang="en-US" sz="2600" kern="100" dirty="0">
                <a:effectLst/>
                <a:latin typeface="+mj-ea"/>
                <a:ea typeface="+mj-ea"/>
                <a:cs typeface="方正楷体简体"/>
              </a:rPr>
              <a:t>平宴会厅</a:t>
            </a:r>
            <a:r>
              <a:rPr lang="zh-CN" altLang="zh-CN" sz="2600" kern="100" dirty="0">
                <a:effectLst/>
                <a:latin typeface="+mj-ea"/>
                <a:ea typeface="+mj-ea"/>
                <a:cs typeface="方正楷体简体"/>
              </a:rPr>
              <a:t>。酒店依山而建，傍水而筑，宾客下榻于此即可领略狮山公园的山水之美，亦可在博物馆，科技馆及艺术剧院中开启人文艺术之旅</a:t>
            </a:r>
            <a:r>
              <a:rPr lang="zh-CN" altLang="en-US" sz="2600" kern="100" dirty="0">
                <a:effectLst/>
                <a:latin typeface="+mj-ea"/>
                <a:ea typeface="+mj-ea"/>
                <a:cs typeface="方正楷体简体"/>
              </a:rPr>
              <a:t>。</a:t>
            </a:r>
            <a:endParaRPr lang="en-US" altLang="zh-CN" sz="2600" kern="100" dirty="0">
              <a:effectLst/>
              <a:latin typeface="+mj-ea"/>
              <a:ea typeface="+mj-ea"/>
              <a:cs typeface="方正楷体简体"/>
            </a:endParaRPr>
          </a:p>
          <a:p>
            <a:endParaRPr lang="en-US" altLang="zh-CN" sz="2600" kern="100" dirty="0">
              <a:effectLst/>
              <a:latin typeface="+mj-ea"/>
              <a:ea typeface="+mj-ea"/>
              <a:cs typeface="方正楷体简体"/>
            </a:endParaRPr>
          </a:p>
          <a:p>
            <a:r>
              <a:rPr lang="zh-CN" altLang="zh-CN" sz="2600" kern="100" dirty="0">
                <a:latin typeface="+mj-ea"/>
                <a:ea typeface="+mj-ea"/>
              </a:rPr>
              <a:t>滋养、活力、正念、归根、实践、互动、成长、安然”是悦榕集团的八大养修理念</a:t>
            </a:r>
            <a:r>
              <a:rPr lang="zh-CN" altLang="en-US" sz="2600" kern="100" dirty="0">
                <a:latin typeface="+mj-ea"/>
                <a:ea typeface="+mj-ea"/>
              </a:rPr>
              <a:t>，</a:t>
            </a:r>
            <a:r>
              <a:rPr lang="zh-CN" altLang="zh-CN" sz="2600" kern="100" dirty="0">
                <a:latin typeface="+mj-ea"/>
                <a:ea typeface="+mj-ea"/>
              </a:rPr>
              <a:t>避开城市喧嚣，用身体的五感体验山林与自我的连接；为旅行者们打造一处焕活身、心、灵的感官圣殿</a:t>
            </a:r>
            <a:r>
              <a:rPr lang="zh-CN" altLang="en-US" sz="2600" kern="100" dirty="0">
                <a:latin typeface="+mj-ea"/>
                <a:ea typeface="+mj-ea"/>
              </a:rPr>
              <a:t>和私密的度假之旅。</a:t>
            </a:r>
            <a:endParaRPr lang="en-US" altLang="zh-CN" sz="2600" kern="100" dirty="0">
              <a:latin typeface="+mj-ea"/>
              <a:ea typeface="+mj-ea"/>
            </a:endParaRPr>
          </a:p>
        </p:txBody>
      </p:sp>
      <p:pic>
        <p:nvPicPr>
          <p:cNvPr id="4" name="图片 3">
            <a:extLst>
              <a:ext uri="{FF2B5EF4-FFF2-40B4-BE49-F238E27FC236}">
                <a16:creationId xmlns:a16="http://schemas.microsoft.com/office/drawing/2014/main" id="{AFD41C4A-5F7C-D261-E829-2E0B5E4AFE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90500"/>
            <a:ext cx="7095302" cy="3976399"/>
          </a:xfrm>
          <a:prstGeom prst="rect">
            <a:avLst/>
          </a:prstGeom>
        </p:spPr>
      </p:pic>
      <p:pic>
        <p:nvPicPr>
          <p:cNvPr id="5" name="图片 4">
            <a:extLst>
              <a:ext uri="{FF2B5EF4-FFF2-40B4-BE49-F238E27FC236}">
                <a16:creationId xmlns:a16="http://schemas.microsoft.com/office/drawing/2014/main" id="{B2024B26-851A-E09D-F171-AD3CE9E6DB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4387032"/>
            <a:ext cx="7150413" cy="3605501"/>
          </a:xfrm>
          <a:prstGeom prst="rect">
            <a:avLst/>
          </a:prstGeom>
        </p:spPr>
      </p:pic>
    </p:spTree>
    <p:extLst>
      <p:ext uri="{BB962C8B-B14F-4D97-AF65-F5344CB8AC3E}">
        <p14:creationId xmlns:p14="http://schemas.microsoft.com/office/powerpoint/2010/main" val="203520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3333"/>
            </a:stretch>
          </a:blipFill>
        </p:spPr>
      </p:sp>
      <p:sp>
        <p:nvSpPr>
          <p:cNvPr id="3" name="矩形 2"/>
          <p:cNvSpPr/>
          <p:nvPr/>
        </p:nvSpPr>
        <p:spPr>
          <a:xfrm>
            <a:off x="0" y="0"/>
            <a:ext cx="18288000" cy="95123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FontTx/>
              <a:buNone/>
            </a:pPr>
            <a:r>
              <a:rPr lang="en-US" sz="2000" b="1" dirty="0">
                <a:solidFill>
                  <a:schemeClr val="bg1"/>
                </a:solidFill>
                <a:latin typeface="Arial" panose="020B0604020202020204" pitchFamily="34" charset="0"/>
                <a:ea typeface="宋体" panose="02010600030101010101" pitchFamily="2" charset="-122"/>
              </a:rPr>
              <a:t>Front Office Department</a:t>
            </a:r>
            <a:br>
              <a:rPr lang="en-GB" altLang="zh-CN" sz="2000" b="1" dirty="0">
                <a:solidFill>
                  <a:schemeClr val="bg1"/>
                </a:solidFill>
                <a:ea typeface="宋体" panose="02010600030101010101" pitchFamily="2" charset="-122"/>
              </a:rPr>
            </a:br>
            <a:r>
              <a:rPr lang="zh-CN" altLang="en-US" sz="2000" b="1" dirty="0">
                <a:solidFill>
                  <a:schemeClr val="bg1"/>
                </a:solidFill>
                <a:ea typeface="宋体" panose="02010600030101010101" pitchFamily="2" charset="-122"/>
              </a:rPr>
              <a:t>前厅部</a:t>
            </a:r>
          </a:p>
        </p:txBody>
      </p:sp>
      <p:sp>
        <p:nvSpPr>
          <p:cNvPr id="4" name="文本框 3"/>
          <p:cNvSpPr txBox="1"/>
          <p:nvPr/>
        </p:nvSpPr>
        <p:spPr>
          <a:xfrm>
            <a:off x="8534400" y="1409700"/>
            <a:ext cx="9144000" cy="6370975"/>
          </a:xfrm>
          <a:prstGeom prst="rect">
            <a:avLst/>
          </a:prstGeom>
          <a:noFill/>
        </p:spPr>
        <p:txBody>
          <a:bodyPr wrap="square" rtlCol="0">
            <a:spAutoFit/>
          </a:bodyPr>
          <a:lstStyle/>
          <a:p>
            <a:r>
              <a:rPr lang="en-US" altLang="zh-CN" sz="2400" dirty="0"/>
              <a:t>Front Desk</a:t>
            </a:r>
            <a:r>
              <a:rPr lang="zh-CN" altLang="en-US" sz="2400" dirty="0"/>
              <a:t>前台：</a:t>
            </a:r>
          </a:p>
          <a:p>
            <a:r>
              <a:rPr lang="en-US" altLang="zh-CN" sz="2400" dirty="0"/>
              <a:t>1.Greeting &amp; Receiving Guest</a:t>
            </a:r>
            <a:r>
              <a:rPr lang="zh-CN" altLang="en-US" sz="2400" dirty="0"/>
              <a:t>问候客人</a:t>
            </a:r>
            <a:r>
              <a:rPr lang="en-US" altLang="zh-CN" sz="2400" dirty="0"/>
              <a:t>&amp;</a:t>
            </a:r>
            <a:r>
              <a:rPr lang="zh-CN" altLang="en-US" sz="2400" dirty="0"/>
              <a:t>接待客人</a:t>
            </a:r>
          </a:p>
          <a:p>
            <a:r>
              <a:rPr lang="en-US" altLang="zh-CN" sz="2400" dirty="0"/>
              <a:t>2.Check In &amp; Check Out &amp; Billing</a:t>
            </a:r>
            <a:r>
              <a:rPr lang="zh-CN" altLang="en-US" sz="2400" dirty="0"/>
              <a:t>办理入住</a:t>
            </a:r>
            <a:r>
              <a:rPr lang="en-US" altLang="zh-CN" sz="2400" dirty="0"/>
              <a:t>&amp;</a:t>
            </a:r>
            <a:r>
              <a:rPr lang="zh-CN" altLang="en-US" sz="2400" dirty="0"/>
              <a:t>办理退房</a:t>
            </a:r>
            <a:r>
              <a:rPr lang="en-US" altLang="zh-CN" sz="2400" dirty="0"/>
              <a:t>&amp;</a:t>
            </a:r>
            <a:r>
              <a:rPr lang="zh-CN" altLang="en-US" sz="2400" dirty="0"/>
              <a:t>账目处理</a:t>
            </a:r>
          </a:p>
          <a:p>
            <a:r>
              <a:rPr lang="en-US" altLang="zh-CN" sz="2400" dirty="0"/>
              <a:t>3.Walk In &amp; Upsell</a:t>
            </a:r>
            <a:r>
              <a:rPr lang="zh-CN" altLang="en-US" sz="2400" dirty="0"/>
              <a:t>客房销售，房间增销</a:t>
            </a:r>
          </a:p>
          <a:p>
            <a:r>
              <a:rPr lang="en-US" altLang="zh-CN" sz="2400" dirty="0"/>
              <a:t>4.Guest Review</a:t>
            </a:r>
            <a:r>
              <a:rPr lang="zh-CN" altLang="en-US" sz="2400" dirty="0"/>
              <a:t>推动客评</a:t>
            </a:r>
          </a:p>
          <a:p>
            <a:endParaRPr lang="zh-CN" altLang="en-US" sz="2400" dirty="0"/>
          </a:p>
          <a:p>
            <a:r>
              <a:rPr lang="en-US" altLang="zh-CN" sz="2400" dirty="0"/>
              <a:t>Concierge</a:t>
            </a:r>
            <a:r>
              <a:rPr lang="zh-CN" altLang="en-US" sz="2400" dirty="0"/>
              <a:t>礼宾：</a:t>
            </a:r>
          </a:p>
          <a:p>
            <a:r>
              <a:rPr lang="en-US" altLang="zh-CN" sz="2400" dirty="0"/>
              <a:t>1.Welcome &amp; Greet</a:t>
            </a:r>
            <a:r>
              <a:rPr lang="zh-CN" altLang="en-US" sz="2400" dirty="0"/>
              <a:t>迎接宾客</a:t>
            </a:r>
          </a:p>
          <a:p>
            <a:r>
              <a:rPr lang="en-US" altLang="zh-CN" sz="2400" dirty="0"/>
              <a:t>2.Luggage assistant</a:t>
            </a:r>
            <a:r>
              <a:rPr lang="zh-CN" altLang="en-US" sz="2400" dirty="0"/>
              <a:t>行李协助</a:t>
            </a:r>
          </a:p>
          <a:p>
            <a:r>
              <a:rPr lang="en-US" altLang="zh-CN" sz="2400" dirty="0"/>
              <a:t>3.Introduction of hotel facility, service, surrounding</a:t>
            </a:r>
            <a:r>
              <a:rPr lang="zh-CN" altLang="en-US" sz="2400" dirty="0"/>
              <a:t>介绍项目，服务，以及周边特色</a:t>
            </a:r>
          </a:p>
          <a:p>
            <a:r>
              <a:rPr lang="en-US" altLang="zh-CN" sz="2400" dirty="0"/>
              <a:t>4.Directions</a:t>
            </a:r>
            <a:r>
              <a:rPr lang="zh-CN" altLang="en-US" sz="2400" dirty="0"/>
              <a:t>方向指引</a:t>
            </a:r>
          </a:p>
          <a:p>
            <a:endParaRPr lang="zh-CN" altLang="en-US" sz="2400" dirty="0"/>
          </a:p>
          <a:p>
            <a:r>
              <a:rPr lang="en-US" altLang="zh-CN" sz="2400" dirty="0"/>
              <a:t>Guest Service Center</a:t>
            </a:r>
            <a:r>
              <a:rPr lang="zh-CN" altLang="en-US" sz="2400" dirty="0"/>
              <a:t>总机：</a:t>
            </a:r>
          </a:p>
          <a:p>
            <a:r>
              <a:rPr lang="en-US" altLang="zh-CN" sz="2400" dirty="0"/>
              <a:t>1.Receive telephone Inquiry</a:t>
            </a:r>
            <a:r>
              <a:rPr lang="zh-CN" altLang="en-US" sz="2400" dirty="0"/>
              <a:t>受理</a:t>
            </a:r>
            <a:r>
              <a:rPr lang="zh-CN" altLang="en-US" sz="2400" dirty="0">
                <a:sym typeface="+mn-ea"/>
              </a:rPr>
              <a:t>电话问询</a:t>
            </a:r>
          </a:p>
          <a:p>
            <a:r>
              <a:rPr lang="en-US" altLang="zh-CN" sz="2400" dirty="0">
                <a:sym typeface="+mn-ea"/>
              </a:rPr>
              <a:t>2.Trasfer phone calls</a:t>
            </a:r>
            <a:r>
              <a:rPr lang="zh-CN" altLang="en-US" sz="2400" dirty="0">
                <a:sym typeface="+mn-ea"/>
              </a:rPr>
              <a:t>内部电话转接</a:t>
            </a:r>
            <a:endParaRPr lang="zh-CN" altLang="en-US" sz="2400" dirty="0"/>
          </a:p>
          <a:p>
            <a:r>
              <a:rPr lang="en-US" altLang="zh-CN" sz="2400" dirty="0"/>
              <a:t>3.Guest requests</a:t>
            </a:r>
            <a:r>
              <a:rPr lang="zh-CN" altLang="en-US" sz="2400" dirty="0"/>
              <a:t>受理客人的需求</a:t>
            </a:r>
          </a:p>
        </p:txBody>
      </p:sp>
      <p:pic>
        <p:nvPicPr>
          <p:cNvPr id="5" name="图片 4"/>
          <p:cNvPicPr>
            <a:picLocks noChangeAspect="1"/>
          </p:cNvPicPr>
          <p:nvPr>
            <p:custDataLst>
              <p:tags r:id="rId1"/>
            </p:custDataLst>
          </p:nvPr>
        </p:nvPicPr>
        <p:blipFill>
          <a:blip r:embed="rId5"/>
          <a:stretch>
            <a:fillRect/>
          </a:stretch>
        </p:blipFill>
        <p:spPr>
          <a:xfrm>
            <a:off x="114935" y="1016148"/>
            <a:ext cx="8114665" cy="3060552"/>
          </a:xfrm>
          <a:prstGeom prst="rect">
            <a:avLst/>
          </a:prstGeom>
        </p:spPr>
      </p:pic>
      <p:pic>
        <p:nvPicPr>
          <p:cNvPr id="6" name="图片 5"/>
          <p:cNvPicPr>
            <a:picLocks noChangeAspect="1"/>
          </p:cNvPicPr>
          <p:nvPr>
            <p:custDataLst>
              <p:tags r:id="rId2"/>
            </p:custDataLst>
          </p:nvPr>
        </p:nvPicPr>
        <p:blipFill rotWithShape="1">
          <a:blip r:embed="rId6"/>
          <a:srcRect t="12653"/>
          <a:stretch/>
        </p:blipFill>
        <p:spPr>
          <a:xfrm>
            <a:off x="114936" y="4146944"/>
            <a:ext cx="8114664" cy="3968356"/>
          </a:xfrm>
          <a:prstGeom prst="rect">
            <a:avLst/>
          </a:prstGeom>
        </p:spPr>
      </p:pic>
    </p:spTree>
    <p:extLst>
      <p:ext uri="{BB962C8B-B14F-4D97-AF65-F5344CB8AC3E}">
        <p14:creationId xmlns:p14="http://schemas.microsoft.com/office/powerpoint/2010/main" val="23584337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pic>
        <p:nvPicPr>
          <p:cNvPr id="36" name="图片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2857500"/>
            <a:ext cx="9177866" cy="5243621"/>
          </a:xfrm>
          <a:prstGeom prst="rect">
            <a:avLst/>
          </a:prstGeom>
          <a:ln>
            <a:noFill/>
          </a:ln>
          <a:effectLst>
            <a:outerShdw blurRad="292100" dist="139700" dir="2700000" algn="tl" rotWithShape="0">
              <a:srgbClr val="333333">
                <a:alpha val="65000"/>
              </a:srgbClr>
            </a:outerShdw>
          </a:effectLst>
        </p:spPr>
      </p:pic>
      <p:sp>
        <p:nvSpPr>
          <p:cNvPr id="38" name="文本框 37"/>
          <p:cNvSpPr txBox="1"/>
          <p:nvPr/>
        </p:nvSpPr>
        <p:spPr>
          <a:xfrm>
            <a:off x="1571748" y="1257300"/>
            <a:ext cx="5181600" cy="830997"/>
          </a:xfrm>
          <a:prstGeom prst="rect">
            <a:avLst/>
          </a:prstGeom>
          <a:noFill/>
        </p:spPr>
        <p:txBody>
          <a:bodyPr wrap="square" rtlCol="0">
            <a:spAutoFit/>
          </a:bodyPr>
          <a:lstStyle/>
          <a:p>
            <a:pPr algn="ctr"/>
            <a:r>
              <a:rPr lang="zh-CN" altLang="en-US" sz="4800" dirty="0">
                <a:latin typeface="方正楷体简体" panose="02010601030101010101" pitchFamily="2" charset="-122"/>
                <a:ea typeface="方正楷体简体" panose="02010601030101010101" pitchFamily="2" charset="-122"/>
              </a:rPr>
              <a:t>悦榕庄酒店客房</a:t>
            </a:r>
          </a:p>
        </p:txBody>
      </p:sp>
      <p:pic>
        <p:nvPicPr>
          <p:cNvPr id="34" name="图片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156633"/>
            <a:ext cx="9982200" cy="4991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0761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pic>
        <p:nvPicPr>
          <p:cNvPr id="3" name="图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9345" y="342900"/>
            <a:ext cx="11029930" cy="674370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2572" y="1943100"/>
            <a:ext cx="6412130" cy="5905500"/>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12496800" y="800100"/>
            <a:ext cx="5181600" cy="830997"/>
          </a:xfrm>
          <a:prstGeom prst="rect">
            <a:avLst/>
          </a:prstGeom>
          <a:noFill/>
        </p:spPr>
        <p:txBody>
          <a:bodyPr wrap="square" rtlCol="0">
            <a:spAutoFit/>
          </a:bodyPr>
          <a:lstStyle/>
          <a:p>
            <a:pPr algn="ctr"/>
            <a:r>
              <a:rPr lang="zh-CN" altLang="en-US" sz="4800" dirty="0">
                <a:latin typeface="方正楷体简体" panose="02010601030101010101" pitchFamily="2" charset="-122"/>
                <a:ea typeface="方正楷体简体" panose="02010601030101010101" pitchFamily="2" charset="-122"/>
              </a:rPr>
              <a:t>悦椿酒店客房</a:t>
            </a:r>
          </a:p>
        </p:txBody>
      </p:sp>
    </p:spTree>
    <p:extLst>
      <p:ext uri="{BB962C8B-B14F-4D97-AF65-F5344CB8AC3E}">
        <p14:creationId xmlns:p14="http://schemas.microsoft.com/office/powerpoint/2010/main" val="34405817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32257" b="-1075"/>
            </a:stretch>
          </a:blipFill>
        </p:spPr>
      </p:sp>
      <p:pic>
        <p:nvPicPr>
          <p:cNvPr id="12" name="图片 11"/>
          <p:cNvPicPr>
            <a:picLocks noChangeAspect="1"/>
          </p:cNvPicPr>
          <p:nvPr>
            <p:custDataLst>
              <p:tags r:id="rId1"/>
            </p:custDataLst>
          </p:nvPr>
        </p:nvPicPr>
        <p:blipFill>
          <a:blip r:embed="rId8"/>
          <a:stretch>
            <a:fillRect/>
          </a:stretch>
        </p:blipFill>
        <p:spPr>
          <a:xfrm>
            <a:off x="33866" y="4115677"/>
            <a:ext cx="5985933" cy="4065954"/>
          </a:xfrm>
          <a:prstGeom prst="rect">
            <a:avLst/>
          </a:prstGeom>
        </p:spPr>
      </p:pic>
      <p:pic>
        <p:nvPicPr>
          <p:cNvPr id="13" name="图片 12"/>
          <p:cNvPicPr>
            <a:picLocks noChangeAspect="1"/>
          </p:cNvPicPr>
          <p:nvPr>
            <p:custDataLst>
              <p:tags r:id="rId2"/>
            </p:custDataLst>
          </p:nvPr>
        </p:nvPicPr>
        <p:blipFill>
          <a:blip r:embed="rId9"/>
          <a:stretch>
            <a:fillRect/>
          </a:stretch>
        </p:blipFill>
        <p:spPr>
          <a:xfrm>
            <a:off x="12278661" y="623537"/>
            <a:ext cx="5975471" cy="3834163"/>
          </a:xfrm>
          <a:prstGeom prst="rect">
            <a:avLst/>
          </a:prstGeom>
        </p:spPr>
      </p:pic>
      <p:pic>
        <p:nvPicPr>
          <p:cNvPr id="14" name="图片 13" descr="ec5033be75ec083a2defc6bf81a7ce2"/>
          <p:cNvPicPr>
            <a:picLocks noChangeAspect="1"/>
          </p:cNvPicPr>
          <p:nvPr>
            <p:custDataLst>
              <p:tags r:id="rId3"/>
            </p:custDataLst>
          </p:nvPr>
        </p:nvPicPr>
        <p:blipFill>
          <a:blip r:embed="rId10"/>
          <a:stretch>
            <a:fillRect/>
          </a:stretch>
        </p:blipFill>
        <p:spPr>
          <a:xfrm>
            <a:off x="12278661" y="4610100"/>
            <a:ext cx="6009337" cy="3571531"/>
          </a:xfrm>
          <a:prstGeom prst="rect">
            <a:avLst/>
          </a:prstGeom>
        </p:spPr>
      </p:pic>
      <p:sp>
        <p:nvSpPr>
          <p:cNvPr id="15" name="文本框 14"/>
          <p:cNvSpPr txBox="1"/>
          <p:nvPr/>
        </p:nvSpPr>
        <p:spPr>
          <a:xfrm>
            <a:off x="533398" y="898948"/>
            <a:ext cx="11430001" cy="3033395"/>
          </a:xfrm>
          <a:prstGeom prst="rect">
            <a:avLst/>
          </a:prstGeom>
          <a:solidFill>
            <a:schemeClr val="bg2">
              <a:alpha val="52000"/>
            </a:schemeClr>
          </a:solidFill>
        </p:spPr>
        <p:txBody>
          <a:bodyPr wrap="square" rtlCol="0">
            <a:noAutofit/>
          </a:bodyPr>
          <a:lstStyle/>
          <a:p>
            <a:pPr>
              <a:lnSpc>
                <a:spcPct val="150000"/>
              </a:lnSpc>
            </a:pPr>
            <a:r>
              <a:rPr lang="zh-CN" altLang="en-US" sz="2400" b="1" dirty="0">
                <a:latin typeface="方正楷体简体" panose="02010601030101010101" pitchFamily="2" charset="-122"/>
                <a:ea typeface="方正楷体简体" panose="02010601030101010101" pitchFamily="2" charset="-122"/>
              </a:rPr>
              <a:t>职位：</a:t>
            </a:r>
            <a:r>
              <a:rPr lang="zh-CN" altLang="en-US" sz="2400" dirty="0">
                <a:latin typeface="方正楷体简体" panose="02010601030101010101" pitchFamily="2" charset="-122"/>
                <a:ea typeface="方正楷体简体" panose="02010601030101010101" pitchFamily="2" charset="-122"/>
              </a:rPr>
              <a:t>康乐中心接待</a:t>
            </a:r>
          </a:p>
          <a:p>
            <a:pPr>
              <a:lnSpc>
                <a:spcPct val="150000"/>
              </a:lnSpc>
            </a:pPr>
            <a:r>
              <a:rPr lang="zh-CN" altLang="en-US" sz="2400" b="1" dirty="0">
                <a:latin typeface="方正楷体简体" panose="02010601030101010101" pitchFamily="2" charset="-122"/>
                <a:ea typeface="方正楷体简体" panose="02010601030101010101" pitchFamily="2" charset="-122"/>
              </a:rPr>
              <a:t>岗位职责</a:t>
            </a:r>
            <a:r>
              <a:rPr lang="zh-CN" altLang="en-US" sz="2400" dirty="0">
                <a:latin typeface="方正楷体简体" panose="02010601030101010101" pitchFamily="2" charset="-122"/>
                <a:ea typeface="方正楷体简体" panose="02010601030101010101" pitchFamily="2" charset="-122"/>
              </a:rPr>
              <a:t>：负责康乐部区域日常对客接待和活动工作</a:t>
            </a:r>
          </a:p>
          <a:p>
            <a:pPr>
              <a:lnSpc>
                <a:spcPct val="150000"/>
              </a:lnSpc>
            </a:pPr>
            <a:r>
              <a:rPr lang="zh-CN" altLang="en-US" sz="2400" b="1" dirty="0">
                <a:latin typeface="方正楷体简体" panose="02010601030101010101" pitchFamily="2" charset="-122"/>
                <a:ea typeface="方正楷体简体" panose="02010601030101010101" pitchFamily="2" charset="-122"/>
              </a:rPr>
              <a:t>康乐部区域：</a:t>
            </a:r>
            <a:r>
              <a:rPr lang="zh-CN" altLang="en-US" sz="2400" dirty="0">
                <a:latin typeface="方正楷体简体" panose="02010601030101010101" pitchFamily="2" charset="-122"/>
                <a:ea typeface="方正楷体简体" panose="02010601030101010101" pitchFamily="2" charset="-122"/>
              </a:rPr>
              <a:t>悦榕健身中心、悦椿健身中心、小游侠俱乐部、棋牌室</a:t>
            </a:r>
          </a:p>
          <a:p>
            <a:pPr>
              <a:lnSpc>
                <a:spcPct val="150000"/>
              </a:lnSpc>
            </a:pPr>
            <a:r>
              <a:rPr lang="zh-CN" altLang="en-US" sz="2400" b="1" dirty="0">
                <a:latin typeface="方正楷体简体" panose="02010601030101010101" pitchFamily="2" charset="-122"/>
                <a:ea typeface="方正楷体简体" panose="02010601030101010101" pitchFamily="2" charset="-122"/>
                <a:sym typeface="+mn-ea"/>
              </a:rPr>
              <a:t>康乐部职责：</a:t>
            </a:r>
            <a:r>
              <a:rPr lang="zh-CN" altLang="en-US" sz="2400" dirty="0">
                <a:latin typeface="方正楷体简体" panose="02010601030101010101" pitchFamily="2" charset="-122"/>
                <a:ea typeface="方正楷体简体" panose="02010601030101010101" pitchFamily="2" charset="-122"/>
                <a:sym typeface="+mn-ea"/>
              </a:rPr>
              <a:t>为客人提供运动、休闲和娱乐服务，协助客人安排旅游活动和娱乐活动，提供运动指导关怀和服务，以提高客人的满意度和度假体验。</a:t>
            </a:r>
            <a:endParaRPr lang="en-US" altLang="zh-CN" sz="2400" dirty="0">
              <a:latin typeface="方正楷体简体" panose="02010601030101010101" pitchFamily="2" charset="-122"/>
              <a:ea typeface="方正楷体简体" panose="02010601030101010101" pitchFamily="2" charset="-122"/>
            </a:endParaRPr>
          </a:p>
          <a:p>
            <a:endParaRPr lang="zh-CN" altLang="en-US" sz="2400" dirty="0">
              <a:latin typeface="方正楷体简体" panose="02010601030101010101" pitchFamily="2" charset="-122"/>
              <a:ea typeface="方正楷体简体" panose="02010601030101010101" pitchFamily="2" charset="-122"/>
            </a:endParaRPr>
          </a:p>
        </p:txBody>
      </p:sp>
      <p:pic>
        <p:nvPicPr>
          <p:cNvPr id="16" name="图片 15" descr="儿童俱乐部2"/>
          <p:cNvPicPr>
            <a:picLocks noChangeAspect="1"/>
          </p:cNvPicPr>
          <p:nvPr>
            <p:custDataLst>
              <p:tags r:id="rId4"/>
            </p:custDataLst>
          </p:nvPr>
        </p:nvPicPr>
        <p:blipFill>
          <a:blip r:embed="rId11"/>
          <a:stretch>
            <a:fillRect/>
          </a:stretch>
        </p:blipFill>
        <p:spPr>
          <a:xfrm>
            <a:off x="6053665" y="4115678"/>
            <a:ext cx="6191128" cy="4065954"/>
          </a:xfrm>
          <a:prstGeom prst="rect">
            <a:avLst/>
          </a:prstGeom>
        </p:spPr>
      </p:pic>
      <p:sp>
        <p:nvSpPr>
          <p:cNvPr id="17" name="矩形 16"/>
          <p:cNvSpPr/>
          <p:nvPr>
            <p:custDataLst>
              <p:tags r:id="rId5"/>
            </p:custDataLst>
          </p:nvPr>
        </p:nvSpPr>
        <p:spPr>
          <a:xfrm>
            <a:off x="634" y="-19685"/>
            <a:ext cx="18287365" cy="6223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0000"/>
              </a:lnSpc>
              <a:defRPr/>
            </a:pPr>
            <a:r>
              <a:rPr lang="en-US" altLang="zh-CN" sz="2800" b="1" dirty="0">
                <a:solidFill>
                  <a:schemeClr val="tx1"/>
                </a:solidFill>
                <a:latin typeface="方正楷体_GB2312" panose="02000000000000000000" charset="-122"/>
                <a:ea typeface="方正楷体_GB2312" panose="02000000000000000000" charset="-122"/>
                <a:cs typeface="方正楷体_GB2312" panose="02000000000000000000" charset="-122"/>
              </a:rPr>
              <a:t>Recreation </a:t>
            </a:r>
            <a:r>
              <a:rPr lang="zh-CN" altLang="en-US" sz="2800" b="1" dirty="0">
                <a:solidFill>
                  <a:schemeClr val="tx1"/>
                </a:solidFill>
                <a:latin typeface="方正楷体_GB2312" panose="02000000000000000000" charset="-122"/>
                <a:ea typeface="方正楷体_GB2312" panose="02000000000000000000" charset="-122"/>
                <a:cs typeface="方正楷体_GB2312" panose="02000000000000000000" charset="-122"/>
              </a:rPr>
              <a:t>康乐部</a:t>
            </a:r>
          </a:p>
        </p:txBody>
      </p:sp>
    </p:spTree>
    <p:extLst>
      <p:ext uri="{BB962C8B-B14F-4D97-AF65-F5344CB8AC3E}">
        <p14:creationId xmlns:p14="http://schemas.microsoft.com/office/powerpoint/2010/main" val="369933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3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pic>
        <p:nvPicPr>
          <p:cNvPr id="8" name="Picture 18">
            <a:extLst>
              <a:ext uri="{FF2B5EF4-FFF2-40B4-BE49-F238E27FC236}">
                <a16:creationId xmlns:a16="http://schemas.microsoft.com/office/drawing/2014/main" id="{480ECE41-D722-BA08-D33F-A8C974E6E4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0777" y="0"/>
            <a:ext cx="3335967" cy="4868334"/>
          </a:xfrm>
          <a:prstGeom prst="rect">
            <a:avLst/>
          </a:prstGeom>
        </p:spPr>
      </p:pic>
      <p:pic>
        <p:nvPicPr>
          <p:cNvPr id="9" name="Picture 1">
            <a:extLst>
              <a:ext uri="{FF2B5EF4-FFF2-40B4-BE49-F238E27FC236}">
                <a16:creationId xmlns:a16="http://schemas.microsoft.com/office/drawing/2014/main" id="{FC6DAF49-C977-95F6-5614-1BFFE9405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973844" cy="5516036"/>
          </a:xfrm>
          <a:prstGeom prst="rect">
            <a:avLst/>
          </a:prstGeom>
        </p:spPr>
      </p:pic>
      <p:pic>
        <p:nvPicPr>
          <p:cNvPr id="10" name="Picture 1">
            <a:extLst>
              <a:ext uri="{FF2B5EF4-FFF2-40B4-BE49-F238E27FC236}">
                <a16:creationId xmlns:a16="http://schemas.microsoft.com/office/drawing/2014/main" id="{713D88C0-F609-88F8-F49F-A8061E879F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765"/>
          <a:stretch/>
        </p:blipFill>
        <p:spPr>
          <a:xfrm>
            <a:off x="4017947" y="3924300"/>
            <a:ext cx="3281998" cy="4209103"/>
          </a:xfrm>
          <a:prstGeom prst="rect">
            <a:avLst/>
          </a:prstGeom>
        </p:spPr>
      </p:pic>
      <p:pic>
        <p:nvPicPr>
          <p:cNvPr id="11" name="Picture 1">
            <a:extLst>
              <a:ext uri="{FF2B5EF4-FFF2-40B4-BE49-F238E27FC236}">
                <a16:creationId xmlns:a16="http://schemas.microsoft.com/office/drawing/2014/main" id="{5B763AE8-4C1D-34ED-D4BA-97195B36D1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1394"/>
          <a:stretch/>
        </p:blipFill>
        <p:spPr>
          <a:xfrm>
            <a:off x="0" y="5143500"/>
            <a:ext cx="3973844" cy="2989903"/>
          </a:xfrm>
          <a:prstGeom prst="rect">
            <a:avLst/>
          </a:prstGeom>
        </p:spPr>
      </p:pic>
      <p:sp>
        <p:nvSpPr>
          <p:cNvPr id="12" name="文本框 11">
            <a:extLst>
              <a:ext uri="{FF2B5EF4-FFF2-40B4-BE49-F238E27FC236}">
                <a16:creationId xmlns:a16="http://schemas.microsoft.com/office/drawing/2014/main" id="{1FF38E96-C12B-35B2-669A-F8C53A40EA81}"/>
              </a:ext>
            </a:extLst>
          </p:cNvPr>
          <p:cNvSpPr txBox="1"/>
          <p:nvPr/>
        </p:nvSpPr>
        <p:spPr>
          <a:xfrm>
            <a:off x="8305800" y="876300"/>
            <a:ext cx="8610600" cy="6740307"/>
          </a:xfrm>
          <a:prstGeom prst="rect">
            <a:avLst/>
          </a:prstGeom>
          <a:noFill/>
        </p:spPr>
        <p:txBody>
          <a:bodyPr wrap="square" rtlCol="0">
            <a:spAutoFit/>
          </a:bodyPr>
          <a:lstStyle/>
          <a:p>
            <a:pPr>
              <a:lnSpc>
                <a:spcPct val="150000"/>
              </a:lnSpc>
            </a:pPr>
            <a:r>
              <a:rPr lang="zh-CN" altLang="en-US" sz="3600" b="1" kern="0" dirty="0">
                <a:solidFill>
                  <a:srgbClr val="000000">
                    <a:alpha val="100000"/>
                  </a:srgbClr>
                </a:solidFill>
                <a:latin typeface="微软雅黑" panose="020B0503020204020204" pitchFamily="34" charset="-122"/>
                <a:ea typeface="微软雅黑" panose="020B0503020204020204" pitchFamily="34" charset="-122"/>
              </a:rPr>
              <a:t>悦榕</a:t>
            </a:r>
            <a:r>
              <a:rPr lang="en-US" altLang="zh-CN" sz="3600" b="1" kern="0" dirty="0">
                <a:solidFill>
                  <a:srgbClr val="000000">
                    <a:alpha val="100000"/>
                  </a:srgbClr>
                </a:solidFill>
                <a:latin typeface="微软雅黑" panose="020B0503020204020204" pitchFamily="34" charset="-122"/>
                <a:ea typeface="微软雅黑" panose="020B0503020204020204" pitchFamily="34" charset="-122"/>
              </a:rPr>
              <a:t>Spa</a:t>
            </a:r>
          </a:p>
          <a:p>
            <a:pPr>
              <a:lnSpc>
                <a:spcPct val="150000"/>
              </a:lnSpc>
            </a:pPr>
            <a:endParaRPr lang="en-US" altLang="zh-CN" sz="3600" b="1" dirty="0"/>
          </a:p>
          <a:p>
            <a:pPr>
              <a:lnSpc>
                <a:spcPct val="150000"/>
              </a:lnSpc>
            </a:pPr>
            <a:r>
              <a:rPr lang="zh-CN" altLang="en-US" sz="2400" b="1" dirty="0"/>
              <a:t>感官庇护所</a:t>
            </a:r>
            <a:endParaRPr lang="en-US" altLang="zh-CN" sz="2400" dirty="0"/>
          </a:p>
          <a:p>
            <a:pPr marL="171450" indent="-171450">
              <a:lnSpc>
                <a:spcPct val="150000"/>
              </a:lnSpc>
              <a:buFont typeface="Wingdings" panose="05000000000000000000" pitchFamily="2" charset="2"/>
              <a:buChar char="Ø"/>
            </a:pPr>
            <a:r>
              <a:rPr lang="zh-CN" altLang="en-US" sz="2400" dirty="0"/>
              <a:t>自然</a:t>
            </a:r>
            <a:endParaRPr lang="en-US" altLang="zh-CN" sz="2400" dirty="0"/>
          </a:p>
          <a:p>
            <a:pPr marL="171450" indent="-171450">
              <a:lnSpc>
                <a:spcPct val="150000"/>
              </a:lnSpc>
              <a:buFont typeface="Wingdings" panose="05000000000000000000" pitchFamily="2" charset="2"/>
              <a:buChar char="Ø"/>
            </a:pPr>
            <a:r>
              <a:rPr lang="zh-CN" altLang="en-US" sz="2400" dirty="0"/>
              <a:t>放松</a:t>
            </a:r>
            <a:endParaRPr lang="en-US" altLang="zh-CN" sz="2400" dirty="0"/>
          </a:p>
          <a:p>
            <a:pPr marL="171450" indent="-171450">
              <a:lnSpc>
                <a:spcPct val="150000"/>
              </a:lnSpc>
              <a:buFont typeface="Wingdings" panose="05000000000000000000" pitchFamily="2" charset="2"/>
              <a:buChar char="Ø"/>
            </a:pPr>
            <a:r>
              <a:rPr lang="zh-CN" altLang="en-US" sz="2400" dirty="0"/>
              <a:t>健康</a:t>
            </a:r>
            <a:endParaRPr lang="en-US" altLang="zh-CN" sz="2400" dirty="0"/>
          </a:p>
          <a:p>
            <a:pPr marL="171450" indent="-171450">
              <a:lnSpc>
                <a:spcPct val="150000"/>
              </a:lnSpc>
              <a:buFont typeface="Wingdings" panose="05000000000000000000" pitchFamily="2" charset="2"/>
              <a:buChar char="Ø"/>
            </a:pPr>
            <a:r>
              <a:rPr lang="zh-CN" altLang="en-US" sz="2400" dirty="0"/>
              <a:t>愉悦</a:t>
            </a:r>
            <a:endParaRPr lang="en-US" altLang="zh-CN" sz="2400" dirty="0"/>
          </a:p>
          <a:p>
            <a:pPr>
              <a:lnSpc>
                <a:spcPct val="150000"/>
              </a:lnSpc>
            </a:pPr>
            <a:endParaRPr lang="en-US" altLang="zh-CN" sz="2400" dirty="0"/>
          </a:p>
          <a:p>
            <a:pPr>
              <a:lnSpc>
                <a:spcPct val="150000"/>
              </a:lnSpc>
            </a:pPr>
            <a:r>
              <a:rPr lang="zh-CN" altLang="en-US" sz="2400" dirty="0"/>
              <a:t>我们的目标：提高人们对健康的关键组成部分的认识，使人们能够保持最佳的休息，均衡的营养，身体活力，精神和情感健康</a:t>
            </a:r>
            <a:r>
              <a:rPr lang="en-US" altLang="zh-CN" sz="2400" dirty="0"/>
              <a:t>-</a:t>
            </a:r>
            <a:r>
              <a:rPr lang="zh-CN" altLang="en-US" sz="2400" dirty="0"/>
              <a:t>从而支持一个人实现持续的愉悦</a:t>
            </a:r>
          </a:p>
        </p:txBody>
      </p:sp>
    </p:spTree>
    <p:extLst>
      <p:ext uri="{BB962C8B-B14F-4D97-AF65-F5344CB8AC3E}">
        <p14:creationId xmlns:p14="http://schemas.microsoft.com/office/powerpoint/2010/main" val="19509316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3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pic>
        <p:nvPicPr>
          <p:cNvPr id="3" name="图片 2">
            <a:extLst>
              <a:ext uri="{FF2B5EF4-FFF2-40B4-BE49-F238E27FC236}">
                <a16:creationId xmlns:a16="http://schemas.microsoft.com/office/drawing/2014/main" id="{5C7CA1FB-DA42-D380-907A-471C68C34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36" y="1940038"/>
            <a:ext cx="6171211" cy="3106008"/>
          </a:xfrm>
          <a:prstGeom prst="rect">
            <a:avLst/>
          </a:prstGeom>
        </p:spPr>
      </p:pic>
      <p:pic>
        <p:nvPicPr>
          <p:cNvPr id="4" name="图片 3">
            <a:extLst>
              <a:ext uri="{FF2B5EF4-FFF2-40B4-BE49-F238E27FC236}">
                <a16:creationId xmlns:a16="http://schemas.microsoft.com/office/drawing/2014/main" id="{892F1CC0-79BB-C3F2-221F-33CC26A2F7C6}"/>
              </a:ext>
            </a:extLst>
          </p:cNvPr>
          <p:cNvPicPr>
            <a:picLocks noChangeAspect="1"/>
          </p:cNvPicPr>
          <p:nvPr/>
        </p:nvPicPr>
        <p:blipFill>
          <a:blip r:embed="rId4"/>
          <a:stretch>
            <a:fillRect/>
          </a:stretch>
        </p:blipFill>
        <p:spPr>
          <a:xfrm>
            <a:off x="6348322" y="1963159"/>
            <a:ext cx="6175813" cy="3118033"/>
          </a:xfrm>
          <a:prstGeom prst="rect">
            <a:avLst/>
          </a:prstGeom>
        </p:spPr>
      </p:pic>
      <p:sp>
        <p:nvSpPr>
          <p:cNvPr id="5" name="文本框 4">
            <a:extLst>
              <a:ext uri="{FF2B5EF4-FFF2-40B4-BE49-F238E27FC236}">
                <a16:creationId xmlns:a16="http://schemas.microsoft.com/office/drawing/2014/main" id="{D271E50D-D3D0-4CFC-71ED-19B763E97519}"/>
              </a:ext>
            </a:extLst>
          </p:cNvPr>
          <p:cNvSpPr txBox="1"/>
          <p:nvPr/>
        </p:nvSpPr>
        <p:spPr>
          <a:xfrm>
            <a:off x="1143000" y="5419747"/>
            <a:ext cx="3793669" cy="400110"/>
          </a:xfrm>
          <a:prstGeom prst="rect">
            <a:avLst/>
          </a:prstGeom>
          <a:noFill/>
        </p:spPr>
        <p:txBody>
          <a:bodyPr wrap="square">
            <a:spAutoFit/>
          </a:bodyPr>
          <a:lstStyle/>
          <a:p>
            <a:pPr algn="ctr">
              <a:spcBef>
                <a:spcPts val="370"/>
              </a:spcBef>
            </a:pPr>
            <a:r>
              <a:rPr lang="zh-CN" altLang="en-US" sz="2000" dirty="0"/>
              <a:t>悦榕 </a:t>
            </a:r>
            <a:r>
              <a:rPr lang="en-US" altLang="zh-CN" sz="2000" dirty="0"/>
              <a:t>Spa</a:t>
            </a:r>
          </a:p>
        </p:txBody>
      </p:sp>
      <p:sp>
        <p:nvSpPr>
          <p:cNvPr id="6" name="文本框 5">
            <a:extLst>
              <a:ext uri="{FF2B5EF4-FFF2-40B4-BE49-F238E27FC236}">
                <a16:creationId xmlns:a16="http://schemas.microsoft.com/office/drawing/2014/main" id="{CCEA0906-F9FD-BB10-C787-7CB77EF7176B}"/>
              </a:ext>
            </a:extLst>
          </p:cNvPr>
          <p:cNvSpPr txBox="1"/>
          <p:nvPr/>
        </p:nvSpPr>
        <p:spPr>
          <a:xfrm>
            <a:off x="7539393" y="5419747"/>
            <a:ext cx="3793669" cy="400110"/>
          </a:xfrm>
          <a:prstGeom prst="rect">
            <a:avLst/>
          </a:prstGeom>
          <a:noFill/>
        </p:spPr>
        <p:txBody>
          <a:bodyPr wrap="square">
            <a:spAutoFit/>
          </a:bodyPr>
          <a:lstStyle/>
          <a:p>
            <a:pPr algn="ctr">
              <a:spcBef>
                <a:spcPts val="370"/>
              </a:spcBef>
            </a:pPr>
            <a:r>
              <a:rPr lang="zh-CN" altLang="en-US" sz="2000" dirty="0"/>
              <a:t>温泉（</a:t>
            </a:r>
            <a:r>
              <a:rPr lang="en-US" altLang="zh-CN" sz="2000" dirty="0"/>
              <a:t>Spa</a:t>
            </a:r>
            <a:r>
              <a:rPr lang="zh-CN" altLang="en-US" sz="2000" dirty="0"/>
              <a:t>区域内）</a:t>
            </a:r>
            <a:endParaRPr lang="en-US" altLang="zh-CN" sz="2000" dirty="0"/>
          </a:p>
        </p:txBody>
      </p:sp>
      <p:pic>
        <p:nvPicPr>
          <p:cNvPr id="7" name="Picture 7">
            <a:extLst>
              <a:ext uri="{FF2B5EF4-FFF2-40B4-BE49-F238E27FC236}">
                <a16:creationId xmlns:a16="http://schemas.microsoft.com/office/drawing/2014/main" id="{1FC9F8CE-6DF3-192D-F902-FA1F887938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099" b="12851"/>
          <a:stretch/>
        </p:blipFill>
        <p:spPr bwMode="auto">
          <a:xfrm>
            <a:off x="12574695" y="1963159"/>
            <a:ext cx="5620412" cy="311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A99D8621-57F6-AE0D-0CD6-23D40B932E20}"/>
              </a:ext>
            </a:extLst>
          </p:cNvPr>
          <p:cNvSpPr txBox="1"/>
          <p:nvPr/>
        </p:nvSpPr>
        <p:spPr>
          <a:xfrm>
            <a:off x="13488066" y="5419747"/>
            <a:ext cx="3793669" cy="400110"/>
          </a:xfrm>
          <a:prstGeom prst="rect">
            <a:avLst/>
          </a:prstGeom>
          <a:noFill/>
        </p:spPr>
        <p:txBody>
          <a:bodyPr wrap="square">
            <a:spAutoFit/>
          </a:bodyPr>
          <a:lstStyle/>
          <a:p>
            <a:pPr algn="ctr">
              <a:spcBef>
                <a:spcPts val="370"/>
              </a:spcBef>
            </a:pPr>
            <a:r>
              <a:rPr lang="zh-CN" altLang="en-US" sz="2000" dirty="0"/>
              <a:t>悦椿精品阁</a:t>
            </a:r>
            <a:endParaRPr lang="en-US" altLang="zh-CN" sz="2000" dirty="0"/>
          </a:p>
        </p:txBody>
      </p:sp>
      <p:sp>
        <p:nvSpPr>
          <p:cNvPr id="9" name="文本框 8">
            <a:extLst>
              <a:ext uri="{FF2B5EF4-FFF2-40B4-BE49-F238E27FC236}">
                <a16:creationId xmlns:a16="http://schemas.microsoft.com/office/drawing/2014/main" id="{A1D5623C-101B-99A8-CA77-73A7252318A7}"/>
              </a:ext>
            </a:extLst>
          </p:cNvPr>
          <p:cNvSpPr txBox="1"/>
          <p:nvPr/>
        </p:nvSpPr>
        <p:spPr>
          <a:xfrm>
            <a:off x="194064" y="680394"/>
            <a:ext cx="3544908" cy="584775"/>
          </a:xfrm>
          <a:prstGeom prst="rect">
            <a:avLst/>
          </a:prstGeom>
          <a:noFill/>
        </p:spPr>
        <p:txBody>
          <a:bodyPr wrap="square">
            <a:spAutoFit/>
          </a:bodyPr>
          <a:lstStyle/>
          <a:p>
            <a:r>
              <a:rPr lang="zh-CN" altLang="en-US" sz="3200" b="1" kern="0" dirty="0">
                <a:solidFill>
                  <a:srgbClr val="000000">
                    <a:alpha val="100000"/>
                  </a:srgbClr>
                </a:solidFill>
                <a:latin typeface="方正楷体_GB2312" panose="02010600030101010101" charset="-122"/>
                <a:ea typeface="方正楷体_GB2312" panose="02010600030101010101" charset="-122"/>
              </a:rPr>
              <a:t>水疗部运营范围</a:t>
            </a:r>
            <a:endParaRPr lang="en-US" altLang="zh-CN" sz="3200" b="1" kern="0" dirty="0">
              <a:solidFill>
                <a:srgbClr val="000000">
                  <a:alpha val="100000"/>
                </a:srgbClr>
              </a:solidFill>
              <a:latin typeface="方正楷体_GB2312" panose="02010600030101010101" charset="-122"/>
              <a:ea typeface="方正楷体_GB2312" panose="02010600030101010101" charset="-122"/>
            </a:endParaRPr>
          </a:p>
        </p:txBody>
      </p:sp>
    </p:spTree>
    <p:extLst>
      <p:ext uri="{BB962C8B-B14F-4D97-AF65-F5344CB8AC3E}">
        <p14:creationId xmlns:p14="http://schemas.microsoft.com/office/powerpoint/2010/main" val="421317481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A4NzIyN2MxYTlmMzQ1NGE2MjU5NWRkMjhlOGMxYTA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ABLE_ENDDRAG_ORIGIN_RECT" val="1328*441"/>
  <p:tag name="TABLE_ENDDRAG_RECT" val="55*190*1328*4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1590</Words>
  <Application>Microsoft Office PowerPoint</Application>
  <PresentationFormat>自定义</PresentationFormat>
  <Paragraphs>214</Paragraphs>
  <Slides>25</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Wingdings</vt:lpstr>
      <vt:lpstr>Times New Roman</vt:lpstr>
      <vt:lpstr>方正楷体简体</vt:lpstr>
      <vt:lpstr>Segoe UI</vt:lpstr>
      <vt:lpstr>Calibri</vt:lpstr>
      <vt:lpstr>微软雅黑</vt:lpstr>
      <vt:lpstr>Kaiti SC Regular</vt:lpstr>
      <vt:lpstr>方正楷体_GB2312</vt:lpstr>
      <vt:lpstr>Arimo Bold</vt:lpstr>
      <vt:lpstr>宋体</vt:lpstr>
      <vt:lpstr>等线</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绿白色大学生乡村规划方案简约农业比赛中文演示文稿</dc:title>
  <dc:creator/>
  <cp:lastModifiedBy>Sally Fang</cp:lastModifiedBy>
  <cp:revision>48</cp:revision>
  <dcterms:created xsi:type="dcterms:W3CDTF">2006-08-16T00:00:00Z</dcterms:created>
  <dcterms:modified xsi:type="dcterms:W3CDTF">2023-12-15T05:51:54Z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221DB1B25A9343DF97E0D67E0BBFF3D0_13</vt:lpwstr>
  </property>
  <property fmtid="{D5CDD505-2E9C-101B-9397-08002B2CF9AE}" pid="3" name="KSOProductBuildVer">
    <vt:lpwstr>2052-12.1.0.15712</vt:lpwstr>
  </property>
</Properties>
</file>